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7"/>
  </p:notesMasterIdLst>
  <p:handoutMasterIdLst>
    <p:handoutMasterId r:id="rId18"/>
  </p:handoutMasterIdLst>
  <p:sldIdLst>
    <p:sldId id="256" r:id="rId2"/>
    <p:sldId id="266" r:id="rId3"/>
    <p:sldId id="267" r:id="rId4"/>
    <p:sldId id="257" r:id="rId5"/>
    <p:sldId id="258" r:id="rId6"/>
    <p:sldId id="259" r:id="rId7"/>
    <p:sldId id="260" r:id="rId8"/>
    <p:sldId id="261" r:id="rId9"/>
    <p:sldId id="262" r:id="rId10"/>
    <p:sldId id="263" r:id="rId11"/>
    <p:sldId id="264" r:id="rId12"/>
    <p:sldId id="265" r:id="rId13"/>
    <p:sldId id="268" r:id="rId14"/>
    <p:sldId id="269" r:id="rId15"/>
    <p:sldId id="270" r:id="rId16"/>
  </p:sldIdLst>
  <p:sldSz cx="9144000" cy="5143500" type="screen16x9"/>
  <p:notesSz cx="6888163" cy="100203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D82"/>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5" autoAdjust="0"/>
    <p:restoredTop sz="71680" autoAdjust="0"/>
  </p:normalViewPr>
  <p:slideViewPr>
    <p:cSldViewPr>
      <p:cViewPr varScale="1">
        <p:scale>
          <a:sx n="103" d="100"/>
          <a:sy n="103" d="100"/>
        </p:scale>
        <p:origin x="1374" y="72"/>
      </p:cViewPr>
      <p:guideLst>
        <p:guide orient="horz" pos="2160"/>
        <p:guide pos="2880"/>
        <p:guide orient="horz" pos="1620"/>
      </p:guideLst>
    </p:cSldViewPr>
  </p:slideViewPr>
  <p:outlineViewPr>
    <p:cViewPr>
      <p:scale>
        <a:sx n="33" d="100"/>
        <a:sy n="33" d="100"/>
      </p:scale>
      <p:origin x="0" y="1410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11" d="100"/>
          <a:sy n="111" d="100"/>
        </p:scale>
        <p:origin x="244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DF85594-F139-4BDB-BEE5-E8B96EA49936}"/>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4A302C9E-22FA-48C6-BCA0-24AB111EECE7}"/>
              </a:ext>
            </a:extLst>
          </p:cNvPr>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EEDAC126-A384-407D-BC27-85B7EF932E2D}" type="datetimeFigureOut">
              <a:rPr lang="it-IT" smtClean="0"/>
              <a:t>21/10/2020</a:t>
            </a:fld>
            <a:endParaRPr lang="it-IT"/>
          </a:p>
        </p:txBody>
      </p:sp>
      <p:sp>
        <p:nvSpPr>
          <p:cNvPr id="4" name="Segnaposto piè di pagina 3">
            <a:extLst>
              <a:ext uri="{FF2B5EF4-FFF2-40B4-BE49-F238E27FC236}">
                <a16:creationId xmlns:a16="http://schemas.microsoft.com/office/drawing/2014/main" id="{862ADA92-3B2A-4C71-8EE5-9533B3796D55}"/>
              </a:ext>
            </a:extLst>
          </p:cNvPr>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B8AD98FE-DC2E-490E-A2C0-A981CE1FEDFF}"/>
              </a:ext>
            </a:extLst>
          </p:cNvPr>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7A7AF325-A4C3-4B8E-B684-71E4C7E90AA2}" type="slidenum">
              <a:rPr lang="it-IT" smtClean="0"/>
              <a:t>‹N›</a:t>
            </a:fld>
            <a:endParaRPr lang="it-IT"/>
          </a:p>
        </p:txBody>
      </p:sp>
    </p:spTree>
    <p:extLst>
      <p:ext uri="{BB962C8B-B14F-4D97-AF65-F5344CB8AC3E}">
        <p14:creationId xmlns:p14="http://schemas.microsoft.com/office/powerpoint/2010/main" val="40628792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4871" cy="501015"/>
          </a:xfrm>
          <a:prstGeom prst="rect">
            <a:avLst/>
          </a:prstGeom>
        </p:spPr>
        <p:txBody>
          <a:bodyPr vert="horz" lIns="96608" tIns="48305" rIns="96608" bIns="48305" rtlCol="0"/>
          <a:lstStyle>
            <a:lvl1pPr algn="l" fontAlgn="auto">
              <a:spcBef>
                <a:spcPts val="0"/>
              </a:spcBef>
              <a:spcAft>
                <a:spcPts val="0"/>
              </a:spcAft>
              <a:defRPr sz="1300">
                <a:latin typeface="+mn-lt"/>
                <a:cs typeface="+mn-cs"/>
              </a:defRPr>
            </a:lvl1pPr>
          </a:lstStyle>
          <a:p>
            <a:pPr>
              <a:defRPr/>
            </a:pPr>
            <a:endParaRPr lang="en-GB"/>
          </a:p>
        </p:txBody>
      </p:sp>
      <p:sp>
        <p:nvSpPr>
          <p:cNvPr id="3" name="Date Placeholder 2"/>
          <p:cNvSpPr>
            <a:spLocks noGrp="1"/>
          </p:cNvSpPr>
          <p:nvPr>
            <p:ph type="dt" idx="1"/>
          </p:nvPr>
        </p:nvSpPr>
        <p:spPr>
          <a:xfrm>
            <a:off x="3901700" y="1"/>
            <a:ext cx="2984871" cy="501015"/>
          </a:xfrm>
          <a:prstGeom prst="rect">
            <a:avLst/>
          </a:prstGeom>
        </p:spPr>
        <p:txBody>
          <a:bodyPr vert="horz" lIns="96608" tIns="48305" rIns="96608" bIns="48305" rtlCol="0"/>
          <a:lstStyle>
            <a:lvl1pPr algn="r" fontAlgn="auto">
              <a:spcBef>
                <a:spcPts val="0"/>
              </a:spcBef>
              <a:spcAft>
                <a:spcPts val="0"/>
              </a:spcAft>
              <a:defRPr sz="1300" smtClean="0">
                <a:latin typeface="+mn-lt"/>
                <a:cs typeface="+mn-cs"/>
              </a:defRPr>
            </a:lvl1pPr>
          </a:lstStyle>
          <a:p>
            <a:pPr>
              <a:defRPr/>
            </a:pPr>
            <a:fld id="{7BCB4E1B-D0D4-4A7D-A3A1-FD48D3A29909}" type="datetimeFigureOut">
              <a:rPr lang="en-GB"/>
              <a:pPr>
                <a:defRPr/>
              </a:pPr>
              <a:t>21/10/2020</a:t>
            </a:fld>
            <a:endParaRPr lang="en-GB"/>
          </a:p>
        </p:txBody>
      </p:sp>
      <p:sp>
        <p:nvSpPr>
          <p:cNvPr id="4" name="Slide Image Placeholder 3"/>
          <p:cNvSpPr>
            <a:spLocks noGrp="1" noRot="1" noChangeAspect="1"/>
          </p:cNvSpPr>
          <p:nvPr>
            <p:ph type="sldImg" idx="2"/>
          </p:nvPr>
        </p:nvSpPr>
        <p:spPr>
          <a:xfrm>
            <a:off x="104775" y="752475"/>
            <a:ext cx="6678613" cy="3757613"/>
          </a:xfrm>
          <a:prstGeom prst="rect">
            <a:avLst/>
          </a:prstGeom>
          <a:noFill/>
          <a:ln w="12700">
            <a:solidFill>
              <a:prstClr val="black"/>
            </a:solidFill>
          </a:ln>
        </p:spPr>
        <p:txBody>
          <a:bodyPr vert="horz" lIns="96608" tIns="48305" rIns="96608" bIns="48305" rtlCol="0" anchor="ctr"/>
          <a:lstStyle/>
          <a:p>
            <a:pPr lvl="0"/>
            <a:endParaRPr lang="en-GB" noProof="0"/>
          </a:p>
        </p:txBody>
      </p:sp>
      <p:sp>
        <p:nvSpPr>
          <p:cNvPr id="5" name="Notes Placeholder 4"/>
          <p:cNvSpPr>
            <a:spLocks noGrp="1"/>
          </p:cNvSpPr>
          <p:nvPr>
            <p:ph type="body" sz="quarter" idx="3"/>
          </p:nvPr>
        </p:nvSpPr>
        <p:spPr>
          <a:xfrm>
            <a:off x="688817" y="4759644"/>
            <a:ext cx="5510530" cy="4509134"/>
          </a:xfrm>
          <a:prstGeom prst="rect">
            <a:avLst/>
          </a:prstGeom>
        </p:spPr>
        <p:txBody>
          <a:bodyPr vert="horz" lIns="96608" tIns="48305" rIns="96608" bIns="4830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1" y="9517547"/>
            <a:ext cx="2984871" cy="501015"/>
          </a:xfrm>
          <a:prstGeom prst="rect">
            <a:avLst/>
          </a:prstGeom>
        </p:spPr>
        <p:txBody>
          <a:bodyPr vert="horz" lIns="96608" tIns="48305" rIns="96608" bIns="48305" rtlCol="0" anchor="b"/>
          <a:lstStyle>
            <a:lvl1pPr algn="l" fontAlgn="auto">
              <a:spcBef>
                <a:spcPts val="0"/>
              </a:spcBef>
              <a:spcAft>
                <a:spcPts val="0"/>
              </a:spcAft>
              <a:defRPr sz="13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901700" y="9517547"/>
            <a:ext cx="2984871" cy="501015"/>
          </a:xfrm>
          <a:prstGeom prst="rect">
            <a:avLst/>
          </a:prstGeom>
        </p:spPr>
        <p:txBody>
          <a:bodyPr vert="horz" lIns="96608" tIns="48305" rIns="96608" bIns="48305" rtlCol="0" anchor="b"/>
          <a:lstStyle>
            <a:lvl1pPr algn="r" fontAlgn="auto">
              <a:spcBef>
                <a:spcPts val="0"/>
              </a:spcBef>
              <a:spcAft>
                <a:spcPts val="0"/>
              </a:spcAft>
              <a:defRPr sz="1300" smtClean="0">
                <a:latin typeface="+mn-lt"/>
                <a:cs typeface="+mn-cs"/>
              </a:defRPr>
            </a:lvl1pPr>
          </a:lstStyle>
          <a:p>
            <a:pPr>
              <a:defRPr/>
            </a:pPr>
            <a:fld id="{149A42DC-6871-4023-BCBC-E77DFE6BC0E0}" type="slidenum">
              <a:rPr lang="en-GB"/>
              <a:pPr>
                <a:defRPr/>
              </a:pPr>
              <a:t>‹N›</a:t>
            </a:fld>
            <a:endParaRPr lang="en-GB"/>
          </a:p>
        </p:txBody>
      </p:sp>
    </p:spTree>
    <p:extLst>
      <p:ext uri="{BB962C8B-B14F-4D97-AF65-F5344CB8AC3E}">
        <p14:creationId xmlns:p14="http://schemas.microsoft.com/office/powerpoint/2010/main" val="163421837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mia relazione riguarda uno studio che è ancora in corso e che è stato commissionato dalla EU-OSHA ovvero l’Agenzia europea per la sicurezza e a salute sul lavoro. Per chi non la conoscesse l’EU-OSHA è l’agenzia di informazione dell’Unione Europea nel campo della SSL con sede a Bilbao in Spagna e con diversi punti focali nazionali negli Stati Membri come, ad esempio, l’INAIL in Italia, che contribuiscono in modo sostanziale all’attuazione dei programmi di lavoro dell’EU-OSHA.</a:t>
            </a:r>
          </a:p>
          <a:p>
            <a:r>
              <a:rPr lang="it-IT" dirty="0"/>
              <a:t>Tra le iniziative dell’EU-OSHA vi è appunto la campagna Ambienti di lavoro sani e sicuri, con la Settimana europea per la SSL nell’ambito della quale si inserisce questa giornata di studio.</a:t>
            </a:r>
          </a:p>
          <a:p>
            <a:r>
              <a:rPr lang="it-IT" dirty="0"/>
              <a:t>Altra iniziativa sono i «Progetti di previsione» mirati ad evidenziare e analizzare rischi nuovi ed emergenti. Ed è proprio all’interno di questi progetti che si inserisce lo studio che vado ad introdurre e che sarà terminato, presumibilmente, entro la fine di quest’anno.</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1</a:t>
            </a:fld>
            <a:endParaRPr lang="en-GB"/>
          </a:p>
        </p:txBody>
      </p:sp>
    </p:spTree>
    <p:extLst>
      <p:ext uri="{BB962C8B-B14F-4D97-AF65-F5344CB8AC3E}">
        <p14:creationId xmlns:p14="http://schemas.microsoft.com/office/powerpoint/2010/main" val="382886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quanto riguarda i cambiamenti sociali ai quali stiamo assistendo ormai da qualche decennio, il principale problema riguarda l’incremento della popolazione mondiale.</a:t>
            </a:r>
          </a:p>
          <a:p>
            <a:r>
              <a:rPr lang="it-IT" dirty="0"/>
              <a:t>- Almeno fin quando non è arrivato il </a:t>
            </a:r>
            <a:r>
              <a:rPr lang="it-IT" dirty="0" err="1"/>
              <a:t>Covid</a:t>
            </a:r>
            <a:r>
              <a:rPr lang="it-IT" dirty="0"/>
              <a:t> si prevedeva una trend di crescita dalle attuali circa 7 miliardi di persone a oltre 9 miliardi nel 2050. A ciò corrisponde un forte incremento di domanda per prodotti alimentari al quale però si contrappongono fattori quali la continua perdita di fertilità dei suoli agricoli, la perdita di superficie coltivabile per fenomeni quali il consumo dei suoli, il </a:t>
            </a:r>
            <a:r>
              <a:rPr lang="it-IT" dirty="0" err="1"/>
              <a:t>land</a:t>
            </a:r>
            <a:r>
              <a:rPr lang="it-IT" dirty="0"/>
              <a:t> grabbing, l’innalzamento del livello medio marino dovuto allo scioglimento dei </a:t>
            </a:r>
            <a:r>
              <a:rPr lang="it-IT" dirty="0" err="1"/>
              <a:t>giacci</a:t>
            </a:r>
            <a:r>
              <a:rPr lang="it-IT" dirty="0"/>
              <a:t>, ecc. Tutti fattori questi che non potranno che incrementare lo stress per gli agricoltori sempre più chiamati a rispondere a nuove domande e a nuove esigenze di mercato.</a:t>
            </a:r>
          </a:p>
          <a:p>
            <a:pPr marL="181140" indent="-181140">
              <a:buFontTx/>
              <a:buChar char="-"/>
            </a:pPr>
            <a:r>
              <a:rPr lang="it-IT" dirty="0"/>
              <a:t>Un fenomeno in crescita è quello dell’agricoltura biologica. Questa, di per se, non potrà essere nel futuro la soluzione ai problemi ambientali, proprio a causa della crescita della domanda per prodotti alimentari vista prima, alla quale questo tipo di agricoltura non è obiettivamente in grado di rispondere. Nel suo piccolo, però, questo settore potrà continuare ad assorbire manodopera meno specializzata.</a:t>
            </a:r>
          </a:p>
          <a:p>
            <a:pPr marL="181140" indent="-181140">
              <a:buFontTx/>
              <a:buChar char="-"/>
            </a:pPr>
            <a:r>
              <a:rPr lang="it-IT" dirty="0"/>
              <a:t>Infine un aspetto da non sottovalutare riguarda la crescita dell’attivismo contro gli agricoltori, visti troppo spesso come causa di mali ambientali, tra uso di prodotti chimici, ogm e così via. Ovviamente anche questo non potrà che avere conseguenze negative sul benessere psichico dei lavoratori del settore.</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10</a:t>
            </a:fld>
            <a:endParaRPr lang="en-GB"/>
          </a:p>
        </p:txBody>
      </p:sp>
    </p:spTree>
    <p:extLst>
      <p:ext uri="{BB962C8B-B14F-4D97-AF65-F5344CB8AC3E}">
        <p14:creationId xmlns:p14="http://schemas.microsoft.com/office/powerpoint/2010/main" val="1147301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Infine, dal punto di vista dei cambiamenti del mercato del lavoro, impatti sulla SSL potranno derivare da diversi fattori.</a:t>
            </a:r>
          </a:p>
          <a:p>
            <a:r>
              <a:rPr lang="it-IT" dirty="0"/>
              <a:t>- Uno di questi, già ampiamente diffuso nel nostro Paese, è costituito dalla multi occupazione degli agricoltori: molto spesso chi lavora in campagna è costretto ad integrare il proprio reddito con altre attività. Oppure che svolge altre attività si vede costretto a lavorare la terra, magari ereditata dai propri genitori. Si crea così uno sbilanciamento tra lavoro e vita privata e, soprattutto, si dedicano al lavoro agricolo ritagli di tempo che spesso vedono il lavoratore già stanco o distratto da altre attività, o magari costretto a lavorare in fretta per carenza di tempo. Tutto ciò, come ben sappiamo, impatta negativamente sulla SSL.</a:t>
            </a:r>
          </a:p>
          <a:p>
            <a:pPr marL="181140" indent="-181140">
              <a:buFontTx/>
              <a:buChar char="-"/>
            </a:pPr>
            <a:r>
              <a:rPr lang="it-IT" dirty="0"/>
              <a:t>Altro problema che caratterizza già adesso il settore è la numerosa presenza di ditte individuali, di coltivatori diretti, cioè, che lavorano nella propria azienda da soli o col supporto dei familiari, non rientrando negli obblighi di legge come quelli definiti dalla direttiva quadro e quindi dal D.Lgs. 81/08. Quasi sempre non sono neanche assicurati e i loro infortuni non rientrano nei dati statistici. Da questo punto di vista a livello europeo qualcosa è già stato fatto in altri settori, per esempio in edilizia, e il gruppo di lavoro EU-OSHA propone di intervenire normando anche queste situazioni per quanto riguarda gli aspetti di SSL.</a:t>
            </a:r>
          </a:p>
          <a:p>
            <a:pPr marL="181140" indent="-181140">
              <a:buFontTx/>
              <a:buChar char="-"/>
            </a:pPr>
            <a:r>
              <a:rPr lang="it-IT" dirty="0"/>
              <a:t>Anche l’aumento dell’età media degli occupati in agricoltura è abbastanza evidente: quel cambiamento generazionale di cui parlavamo e alla base della modernizzazione del settore, non è ancora presente in agricoltura e ciò si riflette in un maggior numero di infortuni che, non a caso, spesso colpiscono persone anziane. Analogo discorso potrebbe essere fatto sull’età media del parco macchine. Occorre considerare inoltre che la scarsa presenza di giovani spesso corrisponde anche ad una scarsa scolarizzazione degli addetti. Non è pensabile quindi che persone così anziane possano essere interessate o avere la capacità di introdurre tutte quelle innovazioni che potrebbero migliorare anche gli aspetti di SSL.</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11</a:t>
            </a:fld>
            <a:endParaRPr lang="en-GB"/>
          </a:p>
        </p:txBody>
      </p:sp>
    </p:spTree>
    <p:extLst>
      <p:ext uri="{BB962C8B-B14F-4D97-AF65-F5344CB8AC3E}">
        <p14:creationId xmlns:p14="http://schemas.microsoft.com/office/powerpoint/2010/main" val="43581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Per concludere è ancora certo che i settori agricolo e forestale restano tra quelli a più alto rischio per i lavoratori. Dipende anche da noi far scendere questi livelli di rischio nell’agricoltura del futuro.</a:t>
            </a:r>
          </a:p>
          <a:p>
            <a:pPr marL="181140" indent="-181140">
              <a:buFontTx/>
              <a:buChar char="-"/>
            </a:pPr>
            <a:r>
              <a:rPr lang="it-IT" dirty="0"/>
              <a:t>Uno dei maggiori problemi rimane la forte sottostima degli infortuni nel settore. E questo è anche dovuto a quando detto poco fa in merito alla mancanza di obblighi assicurativi per una vasta fetta di popolazione agricola.</a:t>
            </a:r>
          </a:p>
          <a:p>
            <a:pPr marL="181140" indent="-181140">
              <a:buFontTx/>
              <a:buChar char="-"/>
            </a:pPr>
            <a:r>
              <a:rPr lang="it-IT" dirty="0"/>
              <a:t>Le nuove tecnologie ci possono venire incontro dal punto di vista della riduzione dei rischi per la SSL, ma occorre comunque valutarle attentamente prima di metterle in campo. Consentiranno una riduzione di richiesta di manodopera, ma, nel contempo, una maggiore richiesta di formazione verso gli addetti ai lavori. Le cause, come detto, sono diverse, ma riconducibili soprattutto alla digitalizzazione e conseguente «divisione digitale» e all’introduzione di processi più complessi richiedenti sempre maggiori capacità intellettuali.</a:t>
            </a:r>
          </a:p>
          <a:p>
            <a:pPr marL="181140" indent="-181140">
              <a:buFontTx/>
              <a:buChar char="-"/>
            </a:pPr>
            <a:r>
              <a:rPr lang="it-IT" dirty="0"/>
              <a:t>La normativa, infine, non potrà più trascurare i coltivatori diretti in quanto resterebbe scoperta dalla tutela della SSL una fetta di popolazione sempre più vasta.</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12</a:t>
            </a:fld>
            <a:endParaRPr lang="en-GB"/>
          </a:p>
        </p:txBody>
      </p:sp>
    </p:spTree>
    <p:extLst>
      <p:ext uri="{BB962C8B-B14F-4D97-AF65-F5344CB8AC3E}">
        <p14:creationId xmlns:p14="http://schemas.microsoft.com/office/powerpoint/2010/main" val="2730113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dirty="0"/>
              <a:t>Infine, tornando ad un futuro molto più prossimo, vorrei fare un cenno ad alcuni progetti che stiamo terminando o avviando in questo periodo….</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13</a:t>
            </a:fld>
            <a:endParaRPr lang="en-GB"/>
          </a:p>
        </p:txBody>
      </p:sp>
    </p:spTree>
    <p:extLst>
      <p:ext uri="{BB962C8B-B14F-4D97-AF65-F5344CB8AC3E}">
        <p14:creationId xmlns:p14="http://schemas.microsoft.com/office/powerpoint/2010/main" val="4093806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14</a:t>
            </a:fld>
            <a:endParaRPr lang="en-GB"/>
          </a:p>
        </p:txBody>
      </p:sp>
    </p:spTree>
    <p:extLst>
      <p:ext uri="{BB962C8B-B14F-4D97-AF65-F5344CB8AC3E}">
        <p14:creationId xmlns:p14="http://schemas.microsoft.com/office/powerpoint/2010/main" val="5944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15</a:t>
            </a:fld>
            <a:endParaRPr lang="en-GB"/>
          </a:p>
        </p:txBody>
      </p:sp>
    </p:spTree>
    <p:extLst>
      <p:ext uri="{BB962C8B-B14F-4D97-AF65-F5344CB8AC3E}">
        <p14:creationId xmlns:p14="http://schemas.microsoft.com/office/powerpoint/2010/main" val="236726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progetto è stato avviato, proprio nel periodo del nostro </a:t>
            </a:r>
            <a:r>
              <a:rPr lang="it-IT" dirty="0" err="1"/>
              <a:t>lockdown</a:t>
            </a:r>
            <a:r>
              <a:rPr lang="it-IT" dirty="0"/>
              <a:t>, da un gruppo di lavoro ristretto di studiosi che ha predisposto un documento di base che successivamente è stato proposto ad un gruppo più allargato di esperti del settore provenienti da diverse istituzioni dislocate in tutta Europa: in particolare un totale di 21 «esperti di SSL» che hanno avuto tempo e modo di analizzare la prima bozza e predisporre integrazioni e miglioramenti. Successivamente, a giugno, sono state organizzate riunioni a distanza tra tutti i partecipanti per discutere la bozza della "revisione sul futuro dell'agricoltura e della sicurezza e salute sul lavoro (SSL)". Le riunioni sono state coordinate da un «facilitatore» proveniente dall’Irlanda. I membri del gruppo di lavoro sono stati scelti in modo da coprire il maggior numero possibile di interessi nel settore agricolo e forestale. In particolare è stato organizzato un incontro di quattro ore con quattro sessioni. Le prime tre sessioni sono state discussioni di gruppo, in cui circa cinque esperti sono stati "spostati" in stanze separate per discutere un argomento specifico. I risultati di ciascun sottogruppo sono stati riassunti a tutti gli altri al termine di ciascuna sessione. Questo formato di riunione si è rivelato un buon esempio di lavoro durante la pandemia Covid-19.</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2</a:t>
            </a:fld>
            <a:endParaRPr lang="en-GB"/>
          </a:p>
        </p:txBody>
      </p:sp>
    </p:spTree>
    <p:extLst>
      <p:ext uri="{BB962C8B-B14F-4D97-AF65-F5344CB8AC3E}">
        <p14:creationId xmlns:p14="http://schemas.microsoft.com/office/powerpoint/2010/main" val="325804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Lo studio e il documento di partenza si basano sui nove obiettivi della Politica Agricola Comunitaria. Questa propone interventi mirati al raggiungimento di risultati, nel settore agroforestale, piuttosto ambiziosi e in linea con i cambiamenti epocali ai quali stiamo assistendo a livello globale. Da questo punto di vista, ad esempio, assumono particolare importanza le azioni mirate alla tutela dell’ambiente e al contrasto ai cambiamenti climatici, ma anche alla resilienza del settore stesso. L’agricoltura dovrebbe garantire reddito equo agli operatori e prosperità, in genere alle aree rurali. Per raggiungere questi obiettivi fondamentali risultano anche la crescita nella conoscenza e nelle innovazioni e anche il ricambio generazionale. Altro fondamentale obiettivo riguarda la sicurezza alimentare in termini qualitativi, ma anche quantitativi vista la necessità di sfamare una popolazione globale in continua crescita.</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3</a:t>
            </a:fld>
            <a:endParaRPr lang="en-GB"/>
          </a:p>
        </p:txBody>
      </p:sp>
    </p:spTree>
    <p:extLst>
      <p:ext uri="{BB962C8B-B14F-4D97-AF65-F5344CB8AC3E}">
        <p14:creationId xmlns:p14="http://schemas.microsoft.com/office/powerpoint/2010/main" val="116347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raggiungere gli obiettivi definiti dalla Politica europea l’agricoltura attuale ha bisogno di forti interventi di modernizzazione che riguarderà, e sta già riguardando, il capitale fisico, come le macchine, le infrastrutture, la digitalizzazione, ecc. e il capitale umano, con nuove generazioni e, soprattutto, nuove professionalità.</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4</a:t>
            </a:fld>
            <a:endParaRPr lang="en-GB"/>
          </a:p>
        </p:txBody>
      </p:sp>
    </p:spTree>
    <p:extLst>
      <p:ext uri="{BB962C8B-B14F-4D97-AF65-F5344CB8AC3E}">
        <p14:creationId xmlns:p14="http://schemas.microsoft.com/office/powerpoint/2010/main" val="3578648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report EU-OSHA e questa sorta di «brainstorming» realizzato dal gruppo di lavoro internazionale, partendo da questi presupposti che rappresentano un po’ le sfide per il futuro del settore agroforestale, ha cercato in primo luogo di individuare i principali trends del settore. Da questo punto di vista si è partiti da segnali di cambiamento chiaramente individuabili nello stato attuale e che plausibilmente saranno sempre più consolidati nel futuro, partendo già da quello prossimo.</a:t>
            </a:r>
          </a:p>
          <a:p>
            <a:r>
              <a:rPr lang="it-IT" dirty="0"/>
              <a:t>- Un primo elemento da considerare sarà la massiccia introduzione di tecnologie proprie della così detta Smart Farming o agricoltura di precisione. Queste comprendono aspetti molto legati alla digitalizzazione di compiti, di processi, ecc. Le potenzialità da questo punto di vista sono enormi: basti pensare che, per esempio, in Italia, l’ultimo censimento ISTAT dell’agricoltura evidenziava che solo nell’1% delle aziende si usava un computer! Oggi, invece, molte macchine basano il loro funzionamento su un computer di bordo, dando l’opportunità agli agricoltori di condurre l’azienda con precisione, ad esempio fornendo input (come i concimi, l’acqua, ecc.) solo quando e dove necessari, massimizzando le produzioni e minimizzando i costi. Altre innovazioni smart prevedono l’impiego di sensori, di attuatori, di droni (aerei, ma anche trattori o macchine senza conducente) per diverse operazioni, rientrando nel concetto della così detta Agricoltura 4.0.</a:t>
            </a:r>
          </a:p>
          <a:p>
            <a:pPr marL="181140" indent="-181140">
              <a:buFontTx/>
              <a:buChar char="-"/>
            </a:pPr>
            <a:r>
              <a:rPr lang="it-IT" dirty="0"/>
              <a:t>Un altro trend evidente è quello dei cambiamenti climatici ai quali sono legati anche diversi e sempre più frequenti problemi di carattere ambientale.</a:t>
            </a:r>
          </a:p>
          <a:p>
            <a:pPr marL="181140" indent="-181140">
              <a:buFontTx/>
              <a:buChar char="-"/>
            </a:pPr>
            <a:r>
              <a:rPr lang="it-IT" dirty="0"/>
              <a:t>Sempre ai cambiamenti climatici, e non solo, sono legati anche trend evidenti di carattere sociale, come il fenomeno delle migrazioni, ma anche i cambiamenti nei gusti e negli usi dei consumatori con evidenti ripercussioni sui mercati dei prodotti alimentari e in genere di provenienza dai settori agro-zootecnico e forestale.</a:t>
            </a:r>
          </a:p>
          <a:p>
            <a:pPr marL="181140" indent="-181140">
              <a:buFontTx/>
              <a:buChar char="-"/>
            </a:pPr>
            <a:r>
              <a:rPr lang="it-IT" dirty="0"/>
              <a:t>Notevoli anche i cambiamenti nel mercato del lavoro, con una forte divisione tra fette di popolazione che abbandonano e non accettano il lavoro in agricoltura e altre persone, come appunto i migranti, che accettano di lavorare nel settore, ma spesso, in certe realtà, rischiano di essere sottopagati se non addirittura sfruttati con fenomeni come il caporalato contro il quale nel nostro Paese si stanno mettendo in opera serie azioni di contrasto.</a:t>
            </a:r>
          </a:p>
          <a:p>
            <a:pPr marL="181140" indent="-181140">
              <a:buFontTx/>
              <a:buChar char="-"/>
            </a:pPr>
            <a:r>
              <a:rPr lang="it-IT" dirty="0"/>
              <a:t>Altro trend che possiamo considerare ormai già consolidato, ma che probabilmente continuerà a svilupparsi nel futuro, riguarda il commercio internazionale con grossi scambi di merci (derivanti dai settori agricolo, forestale, della pesca o costituenti materia prima per gli stessi settori), con implicazioni economiche enormi dovute, ad esempio, ai diversi regimi economici dei diversi Paesi del mondo. Assistiamo così a produzioni provenienti dai paesi asiatici che hanno prezzi concorrenziali con nostri prodotti, nonostante debbano essere sostenuti ingenti costi di trasporto, e ad altre anomalie del genere.</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5</a:t>
            </a:fld>
            <a:endParaRPr lang="en-GB"/>
          </a:p>
        </p:txBody>
      </p:sp>
    </p:spTree>
    <p:extLst>
      <p:ext uri="{BB962C8B-B14F-4D97-AF65-F5344CB8AC3E}">
        <p14:creationId xmlns:p14="http://schemas.microsoft.com/office/powerpoint/2010/main" val="870263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Bene… a questo punto il passo successivo è cercare di capire se questi trend possano avere implicazioni sull’argomento di nostro interesso, ovvero sulla SSL.</a:t>
            </a:r>
          </a:p>
          <a:p>
            <a:r>
              <a:rPr lang="it-IT" dirty="0"/>
              <a:t>- Da questo punto di vista, ad esempio, si può ragionevolmente presupporre che la diffusione della smart farming e delle innovazioni tecnologiche porterà ad una riduzione degli infortuni e delle malattie professionali, se non altro in quanto queste innovazioni porteranno sempre più, con i pro e i contro del caso, ad una riduzione di richiesta di lavoro manuale.</a:t>
            </a:r>
          </a:p>
          <a:p>
            <a:pPr marL="181140" indent="-181140">
              <a:buFontTx/>
              <a:buChar char="-"/>
            </a:pPr>
            <a:r>
              <a:rPr lang="it-IT" dirty="0"/>
              <a:t>Le stesse innovazioni, inoltre, sono molto spesso finalizzate proprio al controllo dei processi ed alla gestione dei sistemi di SSL, quindi da questo punto di vista non potranno che essere benvenute.</a:t>
            </a:r>
          </a:p>
          <a:p>
            <a:pPr marL="181140" indent="-181140">
              <a:buFontTx/>
              <a:buChar char="-"/>
            </a:pPr>
            <a:r>
              <a:rPr lang="it-IT" dirty="0"/>
              <a:t>La riduzione del lavoro manuale porterà ad una progressiva riduzione all’esposizione alle sostanze chimiche pericolose ed agli agenti fisici, come il rumore, le vibrazioni, le radiazioni solari, ma anche la MMC e tutto ciò che è causa di patologie muscoloscheletriche, oggi particolarmente attenzionate per la forte crescita di denunce negli ultimi anni.</a:t>
            </a:r>
          </a:p>
          <a:p>
            <a:pPr marL="181140" indent="-181140">
              <a:buFontTx/>
              <a:buChar char="-"/>
            </a:pPr>
            <a:r>
              <a:rPr lang="it-IT" dirty="0"/>
              <a:t>La riduzione dei carichi di lavoro in azienda potrebbe portare ad un migliore equilibrio tra lavoro e vita privata.</a:t>
            </a:r>
          </a:p>
          <a:p>
            <a:pPr marL="181140" indent="-181140">
              <a:buFontTx/>
              <a:buChar char="-"/>
            </a:pPr>
            <a:r>
              <a:rPr lang="it-IT" dirty="0"/>
              <a:t>Saranno, già in un futuro prossimo, introdotte tecnologie di monitoraggio per la SSL come già è avvenuto o sta avvenendo in altri settori.</a:t>
            </a:r>
          </a:p>
          <a:p>
            <a:pPr marL="181140" indent="-181140">
              <a:buFontTx/>
              <a:buChar char="-"/>
            </a:pPr>
            <a:r>
              <a:rPr lang="it-IT" dirty="0"/>
              <a:t>Per quanto riguarda il settore forestale, infine, la probabile diffusione degli </a:t>
            </a:r>
            <a:r>
              <a:rPr lang="it-IT" dirty="0" err="1"/>
              <a:t>harvester</a:t>
            </a:r>
            <a:r>
              <a:rPr lang="it-IT" dirty="0"/>
              <a:t>, queste macchine che sostituiscono il classico lavoro del boscaiolo con la motosega, avrà la potenzialità di ridurre sensibilmente il numero degli infortuni (almeno negli ambienti dove queste macchine possono accedere).</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6</a:t>
            </a:fld>
            <a:endParaRPr lang="en-GB"/>
          </a:p>
        </p:txBody>
      </p:sp>
    </p:spTree>
    <p:extLst>
      <p:ext uri="{BB962C8B-B14F-4D97-AF65-F5344CB8AC3E}">
        <p14:creationId xmlns:p14="http://schemas.microsoft.com/office/powerpoint/2010/main" val="280814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 sono, però, anche degli aspetti che potrebbero costituire delle controindicazioni all’introduzione delle tecnologie smart e che occorre considerare con attenzione.</a:t>
            </a:r>
          </a:p>
          <a:p>
            <a:pPr marL="181140" indent="-181140">
              <a:buFontTx/>
              <a:buChar char="-"/>
            </a:pPr>
            <a:r>
              <a:rPr lang="it-IT" dirty="0"/>
              <a:t>Le nuove tecnologie, cioè, devono essere valutate attentamente già prima di essere introdotte. E questo credo che sia un compito nostro e delle industrie e case costruttrici che lavorano costantemente per innovare i loro prodotti.</a:t>
            </a:r>
          </a:p>
          <a:p>
            <a:pPr marL="181140" indent="-181140">
              <a:buFontTx/>
              <a:buChar char="-"/>
            </a:pPr>
            <a:r>
              <a:rPr lang="it-IT" dirty="0"/>
              <a:t>A questo proposito andranno sviluppati dei veri e propri protocolli di sicurezza, da seguire prima di dare il via libera all’uso di strumenti innovativi.</a:t>
            </a:r>
          </a:p>
          <a:p>
            <a:pPr marL="181140" indent="-181140">
              <a:buFontTx/>
              <a:buChar char="-"/>
            </a:pPr>
            <a:r>
              <a:rPr lang="it-IT" dirty="0"/>
              <a:t>Un problema che potrebbe essere accentuato nel futuro è quello del lavoro in solitudine, già ampiamente diffuso nel settore agricolo e che comporta diversi problemi, soprattutto in termini di gestione delle emergenze di carattere sanitario.</a:t>
            </a:r>
          </a:p>
          <a:p>
            <a:pPr marL="181140" indent="-181140">
              <a:buFontTx/>
              <a:buChar char="-"/>
            </a:pPr>
            <a:r>
              <a:rPr lang="it-IT" dirty="0"/>
              <a:t>L’introduzione dell’Intelligenza Artificiale e dell’uso dei cosiddetti Big Data sono altri aspetti da considerare con attenzione, anche per i risvolti etici che possono determinarsi.</a:t>
            </a:r>
          </a:p>
          <a:p>
            <a:pPr marL="181140" indent="-181140">
              <a:buFontTx/>
              <a:buChar char="-"/>
            </a:pPr>
            <a:r>
              <a:rPr lang="it-IT" dirty="0"/>
              <a:t>Inoltre, l’inevitabile introduzione di sistemi digitali in rete, sottopone anche l’agricoltura al rischio di hacking e alla sicurezza dei dati. Immaginate, ad esempio, cosa potrebbe accadere se un hacker riuscisse ad entrare nel sistema di guida computerizzato di un trattore senza conducente o comunque di una macchina agricola gestita dal computer.</a:t>
            </a:r>
          </a:p>
          <a:p>
            <a:pPr marL="181140" indent="-181140">
              <a:buFontTx/>
              <a:buChar char="-"/>
            </a:pPr>
            <a:r>
              <a:rPr lang="it-IT" dirty="0"/>
              <a:t>Ultimo aspetto, non certo per importanza, riguarda la necessità sempre maggiore di un supporto formativo agli operatori del settore. L’introduzione di certe tecnologie, infatti, renderà l’agricoltura (almeno quella professionale, cioè competitiva sui mercati) non più un settore adatto a persone poco istruite, ma richiederà specializzazioni sempre maggiori e aggiornamenti nelle conoscenze.</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7</a:t>
            </a:fld>
            <a:endParaRPr lang="en-GB"/>
          </a:p>
        </p:txBody>
      </p:sp>
    </p:spTree>
    <p:extLst>
      <p:ext uri="{BB962C8B-B14F-4D97-AF65-F5344CB8AC3E}">
        <p14:creationId xmlns:p14="http://schemas.microsoft.com/office/powerpoint/2010/main" val="1131834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Riguardo i cambiamenti climatici molti effetti anche in termini di SSL sono già evidenti.</a:t>
            </a:r>
          </a:p>
          <a:p>
            <a:pPr marL="181140" indent="-181140">
              <a:buFontTx/>
              <a:buChar char="-"/>
            </a:pPr>
            <a:r>
              <a:rPr lang="it-IT" dirty="0"/>
              <a:t>Assistiamo sempre più frequentemente a incidenti causati direttamente o indirettamente da eventi meteorici estremi (come persone colpite da fulmini, o da alberi schiantati dal vento e così via. Ma gli stessi eventi o solo la paura che si presentino espone gli agricoltori a maggiore rischio da stress. Sempre più spesso, inoltre, si sente l’esigenza di assicurarsi contro questi eventi e ciò comporta, quanto meno, un aggravio dal punto di vista finanziario.</a:t>
            </a:r>
          </a:p>
          <a:p>
            <a:pPr marL="181140" indent="-181140">
              <a:buFontTx/>
              <a:buChar char="-"/>
            </a:pPr>
            <a:r>
              <a:rPr lang="it-IT" dirty="0"/>
              <a:t>Dal punto di vista dell’esposizione al sole, anche per i noti problemi allo strato di ozono, cominciano ad evidenziarsi sempre più spesso problemi di tumori della pelle in agricoltori. Il caldo intenso, inoltre, potrà costringere aziende di latitudini precedentemente non interessate, a dover rivedere completamente l’organizzazione del lavoro, specialmente per quanto riguarda gli orari lavorativi, in quanto la fascia oraria con calore insopportabile tenderà ad allargarsi.</a:t>
            </a:r>
          </a:p>
          <a:p>
            <a:pPr marL="181140" indent="-181140">
              <a:buFontTx/>
              <a:buChar char="-"/>
            </a:pPr>
            <a:r>
              <a:rPr lang="it-IT" dirty="0"/>
              <a:t>Molto probabilmente si assisterà con sempre maggiore frequenza alla diffusione di malattie (fitopatologie o malattie che colpiscono allevamenti zootecnici) nuove o provenienti da altri luoghi: questo vuoi per i cambiamenti del clima, vuoi per i trasporti internazionali (un esempio recente e drammatico è quello della </a:t>
            </a:r>
            <a:r>
              <a:rPr lang="it-IT" dirty="0" err="1"/>
              <a:t>Xylella</a:t>
            </a:r>
            <a:r>
              <a:rPr lang="it-IT" dirty="0"/>
              <a:t>).</a:t>
            </a:r>
          </a:p>
          <a:p>
            <a:pPr marL="181140" indent="-181140">
              <a:buFontTx/>
              <a:buChar char="-"/>
            </a:pPr>
            <a:r>
              <a:rPr lang="it-IT" dirty="0"/>
              <a:t>Potrebbe peggiorare il problema dell’esposizione alla polvere a causa del protrarsi dei periodi di siccità, anche a latitudini fino a pochi anni fa impensabili.</a:t>
            </a:r>
          </a:p>
          <a:p>
            <a:pPr marL="181140" indent="-181140">
              <a:buFontTx/>
              <a:buChar char="-"/>
            </a:pPr>
            <a:r>
              <a:rPr lang="it-IT" dirty="0"/>
              <a:t>Tutto ciò, inoltre, potrà minare la stessa salute mentale degli operatori del settore con problemi legati al distress, alle perdite finanziarie reali o potenziali e ad altri problemi correlati. Questo sarà un problema che riguarderà in primo luogo gli imprenditori agricoli, ma anche gli stessi lavoratori: ad esempio un lavoratore stagionale sentirà sempre più minacciata la sua sicurezza occupazionale, anche a causa di problemi climatici come il rischio di alluvioni, incendi , ecc. con perdita totale delle produzioni e quindi perdita anche del lavoro.</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8</a:t>
            </a:fld>
            <a:endParaRPr lang="en-GB"/>
          </a:p>
        </p:txBody>
      </p:sp>
    </p:spTree>
    <p:extLst>
      <p:ext uri="{BB962C8B-B14F-4D97-AF65-F5344CB8AC3E}">
        <p14:creationId xmlns:p14="http://schemas.microsoft.com/office/powerpoint/2010/main" val="1368182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Anche nel settore forestale i cambiamenti climatici potrebbero portare ad un peggioramento delle condizioni di SSL.</a:t>
            </a:r>
          </a:p>
          <a:p>
            <a:pPr marL="181140" indent="-181140">
              <a:buFontTx/>
              <a:buChar char="-"/>
            </a:pPr>
            <a:r>
              <a:rPr lang="it-IT" dirty="0"/>
              <a:t>Ad esempio si potrebbe assistere, come già in altre parti del mondo, come la California, a incendi sempre più vasti e disastrosi, a problemi legati al dissesto idrogeologico con frane, smottamenti, allagamenti, esondazioni e rischi per la sicurezza degli operatori</a:t>
            </a:r>
          </a:p>
          <a:p>
            <a:pPr marL="181140" indent="-181140">
              <a:buFontTx/>
              <a:buChar char="-"/>
            </a:pPr>
            <a:r>
              <a:rPr lang="it-IT" dirty="0"/>
              <a:t>Una maggiore siccità è anche causa di un aumento degli schianti di alberi per rottura dei tronchi o anche di semplice caduta di rami secchi con potenziali infortuni ai lavoratori</a:t>
            </a:r>
          </a:p>
          <a:p>
            <a:pPr marL="181140" indent="-181140">
              <a:buFontTx/>
              <a:buChar char="-"/>
            </a:pPr>
            <a:r>
              <a:rPr lang="it-IT" dirty="0"/>
              <a:t>Infine, anche qui, si potrebbe constatare un aumento di problemi di salute mentale per, più o meno, le stesse cause viste per l’agricoltura.</a:t>
            </a:r>
          </a:p>
        </p:txBody>
      </p:sp>
      <p:sp>
        <p:nvSpPr>
          <p:cNvPr id="4" name="Segnaposto numero diapositiva 3"/>
          <p:cNvSpPr>
            <a:spLocks noGrp="1"/>
          </p:cNvSpPr>
          <p:nvPr>
            <p:ph type="sldNum" sz="quarter" idx="5"/>
          </p:nvPr>
        </p:nvSpPr>
        <p:spPr/>
        <p:txBody>
          <a:bodyPr/>
          <a:lstStyle/>
          <a:p>
            <a:pPr>
              <a:defRPr/>
            </a:pPr>
            <a:fld id="{149A42DC-6871-4023-BCBC-E77DFE6BC0E0}" type="slidenum">
              <a:rPr lang="en-GB" smtClean="0"/>
              <a:pPr>
                <a:defRPr/>
              </a:pPr>
              <a:t>9</a:t>
            </a:fld>
            <a:endParaRPr lang="en-GB"/>
          </a:p>
        </p:txBody>
      </p:sp>
    </p:spTree>
    <p:extLst>
      <p:ext uri="{BB962C8B-B14F-4D97-AF65-F5344CB8AC3E}">
        <p14:creationId xmlns:p14="http://schemas.microsoft.com/office/powerpoint/2010/main" val="210404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Slide Number Placeholder 9"/>
          <p:cNvSpPr txBox="1">
            <a:spLocks/>
          </p:cNvSpPr>
          <p:nvPr/>
        </p:nvSpPr>
        <p:spPr>
          <a:xfrm>
            <a:off x="8535988" y="4806554"/>
            <a:ext cx="609600" cy="273844"/>
          </a:xfrm>
          <a:prstGeom prst="rect">
            <a:avLst/>
          </a:prstGeom>
        </p:spPr>
        <p:txBody>
          <a:bodyPr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dirty="0"/>
          </a:p>
        </p:txBody>
      </p:sp>
      <p:pic>
        <p:nvPicPr>
          <p:cNvPr id="8" name="Picture 2"/>
          <p:cNvPicPr>
            <a:picLocks noChangeAspect="1"/>
          </p:cNvPicPr>
          <p:nvPr/>
        </p:nvPicPr>
        <p:blipFill>
          <a:blip r:embed="rId2" cstate="print"/>
          <a:srcRect/>
          <a:stretch>
            <a:fillRect/>
          </a:stretch>
        </p:blipFill>
        <p:spPr bwMode="auto">
          <a:xfrm>
            <a:off x="8197851" y="-3572"/>
            <a:ext cx="950913" cy="5156597"/>
          </a:xfrm>
          <a:prstGeom prst="rect">
            <a:avLst/>
          </a:prstGeom>
          <a:noFill/>
          <a:ln w="9525">
            <a:noFill/>
            <a:miter lim="800000"/>
            <a:headEnd/>
            <a:tailEnd/>
          </a:ln>
        </p:spPr>
      </p:pic>
      <p:pic>
        <p:nvPicPr>
          <p:cNvPr id="12" name="Picture 5" descr="PPT_Curve_white_transparent"/>
          <p:cNvPicPr>
            <a:picLocks noChangeAspect="1" noChangeArrowheads="1"/>
          </p:cNvPicPr>
          <p:nvPr/>
        </p:nvPicPr>
        <p:blipFill>
          <a:blip r:embed="rId3" cstate="print"/>
          <a:srcRect/>
          <a:stretch>
            <a:fillRect/>
          </a:stretch>
        </p:blipFill>
        <p:spPr bwMode="auto">
          <a:xfrm>
            <a:off x="8458324" y="8335"/>
            <a:ext cx="938213" cy="5144690"/>
          </a:xfrm>
          <a:prstGeom prst="rect">
            <a:avLst/>
          </a:prstGeom>
          <a:noFill/>
          <a:ln w="9525">
            <a:noFill/>
            <a:miter lim="800000"/>
            <a:headEnd/>
            <a:tailEnd/>
          </a:ln>
        </p:spPr>
      </p:pic>
      <p:sp>
        <p:nvSpPr>
          <p:cNvPr id="2" name="Title 1"/>
          <p:cNvSpPr>
            <a:spLocks noGrp="1"/>
          </p:cNvSpPr>
          <p:nvPr>
            <p:ph type="title"/>
          </p:nvPr>
        </p:nvSpPr>
        <p:spPr>
          <a:xfrm>
            <a:off x="450000" y="2673000"/>
            <a:ext cx="7646400" cy="696600"/>
          </a:xfrm>
        </p:spPr>
        <p:txBody>
          <a:bodyPr lIns="0" tIns="0" rIns="0" bIns="0" anchor="t"/>
          <a:lstStyle>
            <a:lvl1pPr algn="l">
              <a:defRPr sz="3200" b="1" i="0" cap="none" baseline="0"/>
            </a:lvl1pPr>
          </a:lstStyle>
          <a:p>
            <a:r>
              <a:rPr lang="en-US"/>
              <a:t>Click to edit Master title style</a:t>
            </a:r>
            <a:endParaRPr lang="en-US" dirty="0"/>
          </a:p>
        </p:txBody>
      </p:sp>
      <p:sp>
        <p:nvSpPr>
          <p:cNvPr id="13" name="Subtitle 2"/>
          <p:cNvSpPr>
            <a:spLocks noGrp="1"/>
          </p:cNvSpPr>
          <p:nvPr>
            <p:ph type="subTitle" idx="10"/>
          </p:nvPr>
        </p:nvSpPr>
        <p:spPr>
          <a:xfrm>
            <a:off x="450000" y="3469500"/>
            <a:ext cx="7646400" cy="506406"/>
          </a:xfrm>
        </p:spPr>
        <p:txBody>
          <a:bodyPr lIns="0" tIns="0" rIns="0" bIns="0">
            <a:normAutofit/>
          </a:bodyPr>
          <a:lstStyle>
            <a:lvl1pPr marL="0" indent="0" algn="l">
              <a:buNone/>
              <a:defRPr sz="18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0000" y="837000"/>
            <a:ext cx="7560000" cy="364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27820" y="837000"/>
            <a:ext cx="489600" cy="3645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0000" y="837000"/>
            <a:ext cx="6642280" cy="364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sz="half" idx="1"/>
          </p:nvPr>
        </p:nvSpPr>
        <p:spPr>
          <a:xfrm>
            <a:off x="450000" y="837000"/>
            <a:ext cx="7560000" cy="3645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Section">
    <p:spTree>
      <p:nvGrpSpPr>
        <p:cNvPr id="1" name=""/>
        <p:cNvGrpSpPr/>
        <p:nvPr/>
      </p:nvGrpSpPr>
      <p:grpSpPr>
        <a:xfrm>
          <a:off x="0" y="0"/>
          <a:ext cx="0" cy="0"/>
          <a:chOff x="0" y="0"/>
          <a:chExt cx="0" cy="0"/>
        </a:xfrm>
      </p:grpSpPr>
      <p:pic>
        <p:nvPicPr>
          <p:cNvPr id="4" name="Bild 5" descr="111004_EU-OSHA_HW_PPT_cover.png"/>
          <p:cNvPicPr>
            <a:picLocks noChangeAspect="1"/>
          </p:cNvPicPr>
          <p:nvPr/>
        </p:nvPicPr>
        <p:blipFill>
          <a:blip r:embed="rId2" cstate="print"/>
          <a:srcRect/>
          <a:stretch>
            <a:fillRect/>
          </a:stretch>
        </p:blipFill>
        <p:spPr bwMode="auto">
          <a:xfrm>
            <a:off x="-1588" y="5954"/>
            <a:ext cx="9144001" cy="5143500"/>
          </a:xfrm>
          <a:prstGeom prst="rect">
            <a:avLst/>
          </a:prstGeom>
          <a:noFill/>
          <a:ln w="9525">
            <a:noFill/>
            <a:miter lim="800000"/>
            <a:headEnd/>
            <a:tailEnd/>
          </a:ln>
        </p:spPr>
      </p:pic>
      <p:sp>
        <p:nvSpPr>
          <p:cNvPr id="5" name="Slide Number Placeholder 9"/>
          <p:cNvSpPr txBox="1">
            <a:spLocks/>
          </p:cNvSpPr>
          <p:nvPr/>
        </p:nvSpPr>
        <p:spPr>
          <a:xfrm>
            <a:off x="8535988" y="4806554"/>
            <a:ext cx="609600" cy="273844"/>
          </a:xfrm>
          <a:prstGeom prst="rect">
            <a:avLst/>
          </a:prstGeom>
        </p:spPr>
        <p:txBody>
          <a:bodyPr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GB" dirty="0"/>
          </a:p>
        </p:txBody>
      </p:sp>
      <p:sp>
        <p:nvSpPr>
          <p:cNvPr id="2" name="Title 1"/>
          <p:cNvSpPr>
            <a:spLocks noGrp="1"/>
          </p:cNvSpPr>
          <p:nvPr>
            <p:ph type="ctrTitle"/>
          </p:nvPr>
        </p:nvSpPr>
        <p:spPr>
          <a:xfrm>
            <a:off x="450000" y="1020600"/>
            <a:ext cx="7646400" cy="1096200"/>
          </a:xfrm>
        </p:spPr>
        <p:txBody>
          <a:bodyPr lIns="0" tIns="0" rIns="0" bIns="0" anchor="t"/>
          <a:lstStyle>
            <a:lvl1pPr>
              <a:defRPr sz="3200" baseline="0"/>
            </a:lvl1pPr>
          </a:lstStyle>
          <a:p>
            <a:r>
              <a:rPr lang="en-US"/>
              <a:t>Click to edit Master title style</a:t>
            </a:r>
            <a:endParaRPr lang="en-US" dirty="0"/>
          </a:p>
        </p:txBody>
      </p:sp>
      <p:sp>
        <p:nvSpPr>
          <p:cNvPr id="3" name="Subtitle 2"/>
          <p:cNvSpPr>
            <a:spLocks noGrp="1"/>
          </p:cNvSpPr>
          <p:nvPr>
            <p:ph type="subTitle" idx="1"/>
          </p:nvPr>
        </p:nvSpPr>
        <p:spPr>
          <a:xfrm>
            <a:off x="878400" y="2430000"/>
            <a:ext cx="7214400" cy="951840"/>
          </a:xfrm>
        </p:spPr>
        <p:txBody>
          <a:bodyPr lIns="0" tIns="0" rIns="0" bIns="0">
            <a:normAutofit/>
          </a:bodyPr>
          <a:lstStyle>
            <a:lvl1pPr marL="0" indent="0" algn="l">
              <a:buNone/>
              <a:defRPr sz="18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0000" y="135000"/>
            <a:ext cx="7560000" cy="3672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49999" y="836999"/>
            <a:ext cx="3600000" cy="3645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0000" y="837000"/>
            <a:ext cx="3600000" cy="3645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0000" y="837000"/>
            <a:ext cx="3600000" cy="405000"/>
          </a:xfrm>
        </p:spPr>
        <p:txBody>
          <a:bodyPr anchor="b">
            <a:noAutofit/>
          </a:bodyPr>
          <a:lstStyle>
            <a:lvl1pPr marL="0" indent="0">
              <a:buNone/>
              <a:defRPr sz="20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9999" y="1241999"/>
            <a:ext cx="3600000" cy="324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10000" y="837000"/>
            <a:ext cx="3600000" cy="405000"/>
          </a:xfrm>
        </p:spPr>
        <p:txBody>
          <a:bodyPr anchor="b">
            <a:noAutofit/>
          </a:bodyPr>
          <a:lstStyle>
            <a:lvl1pPr marL="0" indent="0">
              <a:buNone/>
              <a:defRPr sz="20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0000" y="1242000"/>
            <a:ext cx="3600000" cy="324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000" y="135000"/>
            <a:ext cx="7560000" cy="405000"/>
          </a:xfrm>
        </p:spPr>
        <p:txBody>
          <a:bodyPr anchor="b"/>
          <a:lstStyle>
            <a:lvl1pPr algn="l">
              <a:defRPr sz="2400" b="1" i="0" baseline="0"/>
            </a:lvl1pPr>
          </a:lstStyle>
          <a:p>
            <a:r>
              <a:rPr lang="en-US"/>
              <a:t>Click to edit Master title style</a:t>
            </a:r>
            <a:endParaRPr lang="en-US" dirty="0"/>
          </a:p>
        </p:txBody>
      </p:sp>
      <p:sp>
        <p:nvSpPr>
          <p:cNvPr id="3" name="Content Placeholder 2"/>
          <p:cNvSpPr>
            <a:spLocks noGrp="1"/>
          </p:cNvSpPr>
          <p:nvPr>
            <p:ph idx="1"/>
          </p:nvPr>
        </p:nvSpPr>
        <p:spPr>
          <a:xfrm>
            <a:off x="3690001" y="837000"/>
            <a:ext cx="4279869" cy="3645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0000" y="837000"/>
            <a:ext cx="2880000" cy="3645000"/>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000" y="837000"/>
            <a:ext cx="4049992" cy="675000"/>
          </a:xfrm>
        </p:spPr>
        <p:txBody>
          <a:bodyPr anchor="b">
            <a:normAutofit/>
          </a:bodyPr>
          <a:lstStyle>
            <a:lvl1pPr algn="l">
              <a:defRPr sz="2400" b="1" i="0" baseline="0"/>
            </a:lvl1pPr>
          </a:lstStyle>
          <a:p>
            <a:r>
              <a:rPr lang="en-US"/>
              <a:t>Click to edit Master title style</a:t>
            </a:r>
            <a:endParaRPr lang="en-US" dirty="0"/>
          </a:p>
        </p:txBody>
      </p:sp>
      <p:sp>
        <p:nvSpPr>
          <p:cNvPr id="4" name="Text Placeholder 3"/>
          <p:cNvSpPr>
            <a:spLocks noGrp="1"/>
          </p:cNvSpPr>
          <p:nvPr>
            <p:ph type="body" sz="half" idx="2"/>
          </p:nvPr>
        </p:nvSpPr>
        <p:spPr>
          <a:xfrm>
            <a:off x="449999" y="1512000"/>
            <a:ext cx="4050000" cy="2970000"/>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Picture Placeholder 17"/>
          <p:cNvSpPr>
            <a:spLocks noGrp="1"/>
          </p:cNvSpPr>
          <p:nvPr>
            <p:ph type="pic" sz="quarter" idx="14"/>
          </p:nvPr>
        </p:nvSpPr>
        <p:spPr>
          <a:xfrm>
            <a:off x="4876800" y="1200150"/>
            <a:ext cx="3429000" cy="2571750"/>
          </a:xfrm>
          <a:prstGeom prst="ellipse">
            <a:avLst/>
          </a:prstGeom>
          <a:ln w="76200">
            <a:noFill/>
          </a:ln>
        </p:spPr>
        <p:txBody>
          <a:bodyPr rtlCol="0">
            <a:normAutofit/>
          </a:bodyPr>
          <a:lstStyle/>
          <a:p>
            <a:pPr lvl="0"/>
            <a:r>
              <a:rPr lang="en-US" noProof="0"/>
              <a:t>Click icon to add picture</a:t>
            </a:r>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tile tx="0" ty="0" sx="100000" sy="100000" flip="none" algn="tl"/>
        </a:blipFill>
        <a:effectLst/>
      </p:bgPr>
    </p:bg>
    <p:spTree>
      <p:nvGrpSpPr>
        <p:cNvPr id="1" name=""/>
        <p:cNvGrpSpPr/>
        <p:nvPr/>
      </p:nvGrpSpPr>
      <p:grpSpPr>
        <a:xfrm>
          <a:off x="0" y="0"/>
          <a:ext cx="0" cy="0"/>
          <a:chOff x="0" y="0"/>
          <a:chExt cx="0" cy="0"/>
        </a:xfrm>
      </p:grpSpPr>
      <p:pic>
        <p:nvPicPr>
          <p:cNvPr id="1026" name="Bild 15" descr="111004_EU-OSHA_HW_PPT_inner slide.png"/>
          <p:cNvPicPr>
            <a:picLocks noChangeAspect="1"/>
          </p:cNvPicPr>
          <p:nvPr/>
        </p:nvPicPr>
        <p:blipFill>
          <a:blip r:embed="rId14" cstate="print"/>
          <a:srcRect/>
          <a:stretch>
            <a:fillRect/>
          </a:stretch>
        </p:blipFill>
        <p:spPr bwMode="auto">
          <a:xfrm>
            <a:off x="0" y="0"/>
            <a:ext cx="9144000" cy="5143500"/>
          </a:xfrm>
          <a:prstGeom prst="rect">
            <a:avLst/>
          </a:prstGeom>
          <a:noFill/>
          <a:ln w="9525">
            <a:noFill/>
            <a:miter lim="800000"/>
            <a:headEnd/>
            <a:tailEnd/>
          </a:ln>
        </p:spPr>
      </p:pic>
      <p:sp>
        <p:nvSpPr>
          <p:cNvPr id="1027" name="Title Placeholder 1"/>
          <p:cNvSpPr>
            <a:spLocks noGrp="1"/>
          </p:cNvSpPr>
          <p:nvPr>
            <p:ph type="title"/>
          </p:nvPr>
        </p:nvSpPr>
        <p:spPr bwMode="auto">
          <a:xfrm>
            <a:off x="449263" y="134541"/>
            <a:ext cx="7561262" cy="3679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49263" y="837010"/>
            <a:ext cx="7561262" cy="36445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txBox="1">
            <a:spLocks/>
          </p:cNvSpPr>
          <p:nvPr/>
        </p:nvSpPr>
        <p:spPr>
          <a:xfrm>
            <a:off x="8532813" y="4877991"/>
            <a:ext cx="609600" cy="273844"/>
          </a:xfrm>
          <a:prstGeom prst="rect">
            <a:avLst/>
          </a:prstGeom>
        </p:spPr>
        <p:txBody>
          <a:bodyPr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D33F605-AA8B-4B7E-AFD3-92D9EB5CAF65}" type="slidenum">
              <a:rPr lang="en-GB" sz="1000" smtClean="0"/>
              <a:pPr fontAlgn="auto">
                <a:spcBef>
                  <a:spcPts val="0"/>
                </a:spcBef>
                <a:spcAft>
                  <a:spcPts val="0"/>
                </a:spcAft>
                <a:defRPr/>
              </a:pPr>
              <a:t>‹N›</a:t>
            </a:fld>
            <a:endParaRPr lang="en-GB" sz="1000" dirty="0"/>
          </a:p>
        </p:txBody>
      </p:sp>
      <p:pic>
        <p:nvPicPr>
          <p:cNvPr id="16" name="Bild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169466" y="4752881"/>
            <a:ext cx="946150" cy="224323"/>
          </a:xfrm>
          <a:prstGeom prst="rect">
            <a:avLst/>
          </a:prstGeom>
          <a:noFill/>
          <a:ln w="9525">
            <a:noFill/>
            <a:miter lim="800000"/>
            <a:headEnd/>
            <a:tailEnd/>
          </a:ln>
        </p:spPr>
      </p:pic>
      <p:pic>
        <p:nvPicPr>
          <p:cNvPr id="17" name="Bild 5"/>
          <p:cNvPicPr>
            <a:picLocks noChangeAspect="1"/>
          </p:cNvPicPr>
          <p:nvPr userDrawn="1"/>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122986" y="4515966"/>
            <a:ext cx="553470" cy="47505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8" r:id="rId1"/>
    <p:sldLayoutId id="2147483729" r:id="rId2"/>
    <p:sldLayoutId id="214748373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457200" rtl="0" fontAlgn="base">
        <a:spcBef>
          <a:spcPct val="0"/>
        </a:spcBef>
        <a:spcAft>
          <a:spcPct val="0"/>
        </a:spcAft>
        <a:defRPr sz="2400" b="1" kern="1200">
          <a:solidFill>
            <a:schemeClr val="tx2"/>
          </a:solidFill>
          <a:latin typeface="+mj-lt"/>
          <a:ea typeface="Trebuchet MS" pitchFamily="34" charset="0"/>
          <a:cs typeface="Trebuchet MS"/>
        </a:defRPr>
      </a:lvl1pPr>
      <a:lvl2pPr algn="l" defTabSz="457200" rtl="0" fontAlgn="base">
        <a:spcBef>
          <a:spcPct val="0"/>
        </a:spcBef>
        <a:spcAft>
          <a:spcPct val="0"/>
        </a:spcAft>
        <a:defRPr sz="2400" b="1">
          <a:solidFill>
            <a:schemeClr val="tx2"/>
          </a:solidFill>
          <a:latin typeface="Arial" charset="0"/>
          <a:ea typeface="Trebuchet MS" pitchFamily="34" charset="0"/>
          <a:cs typeface="Trebuchet MS" pitchFamily="34" charset="0"/>
        </a:defRPr>
      </a:lvl2pPr>
      <a:lvl3pPr algn="l" defTabSz="457200" rtl="0" fontAlgn="base">
        <a:spcBef>
          <a:spcPct val="0"/>
        </a:spcBef>
        <a:spcAft>
          <a:spcPct val="0"/>
        </a:spcAft>
        <a:defRPr sz="2400" b="1">
          <a:solidFill>
            <a:schemeClr val="tx2"/>
          </a:solidFill>
          <a:latin typeface="Arial" charset="0"/>
          <a:ea typeface="Trebuchet MS" pitchFamily="34" charset="0"/>
          <a:cs typeface="Trebuchet MS" pitchFamily="34" charset="0"/>
        </a:defRPr>
      </a:lvl3pPr>
      <a:lvl4pPr algn="l" defTabSz="457200" rtl="0" fontAlgn="base">
        <a:spcBef>
          <a:spcPct val="0"/>
        </a:spcBef>
        <a:spcAft>
          <a:spcPct val="0"/>
        </a:spcAft>
        <a:defRPr sz="2400" b="1">
          <a:solidFill>
            <a:schemeClr val="tx2"/>
          </a:solidFill>
          <a:latin typeface="Arial" charset="0"/>
          <a:ea typeface="Trebuchet MS" pitchFamily="34" charset="0"/>
          <a:cs typeface="Trebuchet MS" pitchFamily="34" charset="0"/>
        </a:defRPr>
      </a:lvl4pPr>
      <a:lvl5pPr algn="l" defTabSz="457200" rtl="0" fontAlgn="base">
        <a:spcBef>
          <a:spcPct val="0"/>
        </a:spcBef>
        <a:spcAft>
          <a:spcPct val="0"/>
        </a:spcAft>
        <a:defRPr sz="2400" b="1">
          <a:solidFill>
            <a:schemeClr val="tx2"/>
          </a:solidFill>
          <a:latin typeface="Arial"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0825" indent="-250825" algn="l" defTabSz="457200" rtl="0" fontAlgn="base">
        <a:spcBef>
          <a:spcPts val="600"/>
        </a:spcBef>
        <a:spcAft>
          <a:spcPct val="0"/>
        </a:spcAft>
        <a:buClr>
          <a:schemeClr val="tx2"/>
        </a:buClr>
        <a:buFont typeface="Wingdings" pitchFamily="2" charset="2"/>
        <a:buChar char="§"/>
        <a:defRPr b="1" kern="1200">
          <a:solidFill>
            <a:schemeClr val="tx2"/>
          </a:solidFill>
          <a:latin typeface="+mn-lt"/>
          <a:ea typeface="+mn-ea"/>
          <a:cs typeface="+mn-cs"/>
        </a:defRPr>
      </a:lvl1pPr>
      <a:lvl2pPr marL="431800" indent="-179388" algn="l" defTabSz="457200" rtl="0" fontAlgn="base">
        <a:spcBef>
          <a:spcPct val="0"/>
        </a:spcBef>
        <a:spcAft>
          <a:spcPct val="0"/>
        </a:spcAft>
        <a:buFont typeface="Arial" charset="0"/>
        <a:buChar char="•"/>
        <a:defRPr kern="1200">
          <a:solidFill>
            <a:schemeClr val="tx1"/>
          </a:solidFill>
          <a:latin typeface="+mn-lt"/>
          <a:ea typeface="+mn-ea"/>
          <a:cs typeface="+mn-cs"/>
        </a:defRPr>
      </a:lvl2pPr>
      <a:lvl3pPr marL="611188" indent="-179388" algn="l" defTabSz="457200" rtl="0" fontAlgn="base">
        <a:spcBef>
          <a:spcPct val="0"/>
        </a:spcBef>
        <a:spcAft>
          <a:spcPct val="0"/>
        </a:spcAft>
        <a:buFont typeface="Arial" charset="0"/>
        <a:buChar char="−"/>
        <a:defRPr sz="1700" kern="1200">
          <a:solidFill>
            <a:schemeClr val="tx1"/>
          </a:solidFill>
          <a:latin typeface="+mn-lt"/>
          <a:ea typeface="+mn-ea"/>
          <a:cs typeface="+mn-cs"/>
        </a:defRPr>
      </a:lvl3pPr>
      <a:lvl4pPr marL="790575" indent="-179388" algn="l" defTabSz="457200" rtl="0" fontAlgn="base">
        <a:spcBef>
          <a:spcPct val="0"/>
        </a:spcBef>
        <a:spcAft>
          <a:spcPct val="0"/>
        </a:spcAft>
        <a:buFont typeface="Arial" charset="0"/>
        <a:buChar char="•"/>
        <a:defRPr sz="1600" kern="1200">
          <a:solidFill>
            <a:schemeClr val="tx1"/>
          </a:solidFill>
          <a:latin typeface="+mn-lt"/>
          <a:ea typeface="+mn-ea"/>
          <a:cs typeface="+mn-cs"/>
        </a:defRPr>
      </a:lvl4pPr>
      <a:lvl5pPr marL="971550" indent="-179388" algn="l" defTabSz="457200" rtl="0" fontAlgn="base">
        <a:spcBef>
          <a:spcPct val="0"/>
        </a:spcBef>
        <a:spcAft>
          <a:spcPct val="0"/>
        </a:spcAft>
        <a:buFont typeface="Arial" charset="0"/>
        <a:buChar char="−"/>
        <a:defRPr sz="1500" kern="1200">
          <a:solidFill>
            <a:schemeClr val="tx1"/>
          </a:solidFill>
          <a:latin typeface="+mn-lt"/>
          <a:ea typeface="+mn-ea"/>
          <a:cs typeface="+mn-cs"/>
        </a:defRPr>
      </a:lvl5pPr>
      <a:lvl6pPr marL="1257750" indent="-285750" algn="l" defTabSz="457200" rtl="0" eaLnBrk="1" latinLnBrk="0" hangingPunct="1">
        <a:spcBef>
          <a:spcPts val="0"/>
        </a:spcBef>
        <a:buFont typeface="Arial" pitchFamily="34" charset="0"/>
        <a:buChar char="•"/>
        <a:defRPr sz="1400" kern="1200" baseline="0">
          <a:solidFill>
            <a:schemeClr val="tx1"/>
          </a:solidFill>
          <a:latin typeface="+mn-lt"/>
          <a:ea typeface="+mn-ea"/>
          <a:cs typeface="+mn-cs"/>
        </a:defRPr>
      </a:lvl6pPr>
      <a:lvl7pPr marL="1332000" indent="-180000" algn="l" defTabSz="457200" rtl="0" eaLnBrk="1" latinLnBrk="0" hangingPunct="1">
        <a:spcBef>
          <a:spcPts val="0"/>
        </a:spcBef>
        <a:buFont typeface="Arial" pitchFamily="34" charset="0"/>
        <a:buChar char="−"/>
        <a:defRPr sz="1300" kern="1200" baseline="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67545" y="2625757"/>
            <a:ext cx="7646987" cy="696515"/>
          </a:xfrm>
        </p:spPr>
        <p:txBody>
          <a:bodyPr/>
          <a:lstStyle/>
          <a:p>
            <a:r>
              <a:rPr lang="it-IT" dirty="0">
                <a:cs typeface="Trebuchet MS" pitchFamily="34" charset="0"/>
              </a:rPr>
              <a:t>Il futuro della prevenzione in agricoltura secondo EU-OSHA</a:t>
            </a:r>
            <a:br>
              <a:rPr lang="en-GB" dirty="0">
                <a:cs typeface="Trebuchet MS" pitchFamily="34" charset="0"/>
              </a:rPr>
            </a:br>
            <a:r>
              <a:rPr lang="it-IT" sz="2000" dirty="0">
                <a:solidFill>
                  <a:schemeClr val="tx1"/>
                </a:solidFill>
                <a:ea typeface="ＭＳ Ｐゴシック" pitchFamily="34" charset="-128"/>
              </a:rPr>
              <a:t>Massimo Cecchini (Università della Tuscia)</a:t>
            </a:r>
            <a:endParaRPr lang="it-IT" sz="2400" dirty="0">
              <a:solidFill>
                <a:schemeClr val="tx1"/>
              </a:solidFill>
              <a:cs typeface="Trebuchet MS" pitchFamily="34" charset="0"/>
            </a:endParaRPr>
          </a:p>
        </p:txBody>
      </p:sp>
      <p:sp>
        <p:nvSpPr>
          <p:cNvPr id="5" name="Rettangolo 4"/>
          <p:cNvSpPr/>
          <p:nvPr/>
        </p:nvSpPr>
        <p:spPr>
          <a:xfrm>
            <a:off x="1115616" y="1766465"/>
            <a:ext cx="7752928" cy="70788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it-IT" sz="2000" b="1" i="1" dirty="0">
                <a:ln w="11430"/>
                <a:solidFill>
                  <a:srgbClr val="268A47"/>
                </a:solidFill>
                <a:effectLst>
                  <a:outerShdw blurRad="50800" dist="39000" dir="5460000" algn="tl">
                    <a:srgbClr val="000000">
                      <a:alpha val="38000"/>
                    </a:srgbClr>
                  </a:outerShdw>
                </a:effectLst>
                <a:latin typeface="Calibri" pitchFamily="34" charset="0"/>
                <a:ea typeface="Tahoma" pitchFamily="34" charset="0"/>
                <a:cs typeface="Tahoma" pitchFamily="34" charset="0"/>
              </a:rPr>
              <a:t>Malattie professionali e infortuni in agricoltura:</a:t>
            </a:r>
            <a:br>
              <a:rPr lang="it-IT" sz="2000" b="1" i="1" dirty="0">
                <a:ln w="11430"/>
                <a:solidFill>
                  <a:srgbClr val="268A47"/>
                </a:solidFill>
                <a:effectLst>
                  <a:outerShdw blurRad="50800" dist="39000" dir="5460000" algn="tl">
                    <a:srgbClr val="000000">
                      <a:alpha val="38000"/>
                    </a:srgbClr>
                  </a:outerShdw>
                </a:effectLst>
                <a:latin typeface="Calibri" pitchFamily="34" charset="0"/>
                <a:ea typeface="Tahoma" pitchFamily="34" charset="0"/>
                <a:cs typeface="Tahoma" pitchFamily="34" charset="0"/>
              </a:rPr>
            </a:br>
            <a:r>
              <a:rPr lang="it-IT" sz="2000" b="1" i="1" dirty="0">
                <a:ln w="11430"/>
                <a:solidFill>
                  <a:srgbClr val="268A47"/>
                </a:solidFill>
                <a:effectLst>
                  <a:outerShdw blurRad="50800" dist="39000" dir="5460000" algn="tl">
                    <a:srgbClr val="000000">
                      <a:alpha val="38000"/>
                    </a:srgbClr>
                  </a:outerShdw>
                </a:effectLst>
                <a:latin typeface="Calibri" pitchFamily="34" charset="0"/>
                <a:ea typeface="Tahoma" pitchFamily="34" charset="0"/>
                <a:cs typeface="Tahoma" pitchFamily="34" charset="0"/>
              </a:rPr>
              <a:t>stato dell’arte e sviluppi futuri</a:t>
            </a:r>
          </a:p>
        </p:txBody>
      </p:sp>
      <p:pic>
        <p:nvPicPr>
          <p:cNvPr id="7" name="Picture 5">
            <a:extLst>
              <a:ext uri="{FF2B5EF4-FFF2-40B4-BE49-F238E27FC236}">
                <a16:creationId xmlns:a16="http://schemas.microsoft.com/office/drawing/2014/main" id="{2E58108C-9432-470C-9DAE-9F77CF4D85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18226" y="116597"/>
            <a:ext cx="2358229" cy="2857417"/>
          </a:xfrm>
          <a:prstGeom prst="rect">
            <a:avLst/>
          </a:prstGeom>
        </p:spPr>
      </p:pic>
      <p:pic>
        <p:nvPicPr>
          <p:cNvPr id="6" name="Immagine 5" descr="Immagine che contiene disegnando&#10;&#10;Descrizione generata automaticamente">
            <a:extLst>
              <a:ext uri="{FF2B5EF4-FFF2-40B4-BE49-F238E27FC236}">
                <a16:creationId xmlns:a16="http://schemas.microsoft.com/office/drawing/2014/main" id="{67AB2A75-6346-4A83-9433-AE206B049E1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068" y="13188"/>
            <a:ext cx="4171269" cy="2248626"/>
          </a:xfrm>
          <a:prstGeom prst="rect">
            <a:avLst/>
          </a:prstGeom>
        </p:spPr>
      </p:pic>
      <p:pic>
        <p:nvPicPr>
          <p:cNvPr id="4" name="Immagine 3" descr="Immagine che contiene testo&#10;&#10;Descrizione generata automaticamente">
            <a:extLst>
              <a:ext uri="{FF2B5EF4-FFF2-40B4-BE49-F238E27FC236}">
                <a16:creationId xmlns:a16="http://schemas.microsoft.com/office/drawing/2014/main" id="{4F813B58-DD00-436C-ABB8-35321E19554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69097"/>
          <a:stretch/>
        </p:blipFill>
        <p:spPr>
          <a:xfrm>
            <a:off x="7011926" y="2838294"/>
            <a:ext cx="1278034" cy="15369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49262" y="134541"/>
            <a:ext cx="8083177" cy="367903"/>
          </a:xfrm>
        </p:spPr>
        <p:txBody>
          <a:bodyPr/>
          <a:lstStyle/>
          <a:p>
            <a:r>
              <a:rPr lang="it-IT" dirty="0">
                <a:cs typeface="Trebuchet MS" pitchFamily="34" charset="0"/>
              </a:rPr>
              <a:t>Cambiamenti sociali e SSL</a:t>
            </a:r>
          </a:p>
        </p:txBody>
      </p:sp>
      <p:sp>
        <p:nvSpPr>
          <p:cNvPr id="16386" name="Content Placeholder 2"/>
          <p:cNvSpPr>
            <a:spLocks noGrp="1"/>
          </p:cNvSpPr>
          <p:nvPr>
            <p:ph sz="half" idx="1"/>
          </p:nvPr>
        </p:nvSpPr>
        <p:spPr>
          <a:xfrm>
            <a:off x="449263" y="837010"/>
            <a:ext cx="4626793" cy="3644503"/>
          </a:xfrm>
        </p:spPr>
        <p:txBody>
          <a:bodyPr>
            <a:normAutofit/>
          </a:bodyPr>
          <a:lstStyle/>
          <a:p>
            <a:r>
              <a:rPr lang="it-IT" dirty="0"/>
              <a:t>Aumento di domanda di prodotti alimentari</a:t>
            </a:r>
          </a:p>
          <a:p>
            <a:pPr lvl="1"/>
            <a:r>
              <a:rPr lang="it-IT" dirty="0"/>
              <a:t>Stress, occupazione meno gratificante, aumento della complessità dei compiti</a:t>
            </a:r>
          </a:p>
          <a:p>
            <a:r>
              <a:rPr lang="it-IT" dirty="0"/>
              <a:t>Aumento dell’agricoltura biologica</a:t>
            </a:r>
          </a:p>
          <a:p>
            <a:pPr lvl="1"/>
            <a:r>
              <a:rPr lang="it-IT" dirty="0"/>
              <a:t>Aumento della richiesta di manodopera</a:t>
            </a:r>
          </a:p>
          <a:p>
            <a:r>
              <a:rPr lang="it-IT" dirty="0"/>
              <a:t>Aumento dell’attivismo contro gli agricoltori</a:t>
            </a:r>
          </a:p>
          <a:p>
            <a:pPr lvl="1"/>
            <a:r>
              <a:rPr lang="it-IT" dirty="0"/>
              <a:t>Stress psicosociale</a:t>
            </a:r>
          </a:p>
          <a:p>
            <a:pPr lvl="1"/>
            <a:endParaRPr lang="it-IT" dirty="0"/>
          </a:p>
          <a:p>
            <a:pPr marL="252412" lvl="1" indent="0">
              <a:buNone/>
            </a:pPr>
            <a:endParaRPr lang="it-IT" dirty="0"/>
          </a:p>
          <a:p>
            <a:endParaRPr lang="en-GB" dirty="0"/>
          </a:p>
        </p:txBody>
      </p:sp>
      <p:pic>
        <p:nvPicPr>
          <p:cNvPr id="2" name="Immagine 1">
            <a:extLst>
              <a:ext uri="{FF2B5EF4-FFF2-40B4-BE49-F238E27FC236}">
                <a16:creationId xmlns:a16="http://schemas.microsoft.com/office/drawing/2014/main" id="{A18756F8-A919-43C1-A07B-8B502F46020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96136" y="0"/>
            <a:ext cx="2399300" cy="5143500"/>
          </a:xfrm>
          <a:prstGeom prst="rect">
            <a:avLst/>
          </a:prstGeom>
        </p:spPr>
      </p:pic>
      <p:pic>
        <p:nvPicPr>
          <p:cNvPr id="3" name="Immagine 2">
            <a:extLst>
              <a:ext uri="{FF2B5EF4-FFF2-40B4-BE49-F238E27FC236}">
                <a16:creationId xmlns:a16="http://schemas.microsoft.com/office/drawing/2014/main" id="{11C71B45-C9D5-4B20-B13F-1608BE40B956}"/>
              </a:ext>
            </a:extLst>
          </p:cNvPr>
          <p:cNvPicPr>
            <a:picLocks noChangeAspect="1"/>
          </p:cNvPicPr>
          <p:nvPr/>
        </p:nvPicPr>
        <p:blipFill rotWithShape="1">
          <a:blip r:embed="rId4"/>
          <a:srcRect l="12662" r="8706"/>
          <a:stretch/>
        </p:blipFill>
        <p:spPr>
          <a:xfrm>
            <a:off x="5107118" y="1209675"/>
            <a:ext cx="3834705" cy="2724150"/>
          </a:xfrm>
          <a:prstGeom prst="rect">
            <a:avLst/>
          </a:prstGeom>
          <a:ln>
            <a:noFill/>
          </a:ln>
          <a:effectLst>
            <a:softEdge rad="112500"/>
          </a:effectLst>
        </p:spPr>
      </p:pic>
      <p:pic>
        <p:nvPicPr>
          <p:cNvPr id="5" name="Immagine 4" descr="Immagine che contiene persona, erba, esterni, inpiedi&#10;&#10;Descrizione generata automaticamente">
            <a:extLst>
              <a:ext uri="{FF2B5EF4-FFF2-40B4-BE49-F238E27FC236}">
                <a16:creationId xmlns:a16="http://schemas.microsoft.com/office/drawing/2014/main" id="{03B3AAC3-E199-4494-901D-59DCCA594482}"/>
              </a:ext>
            </a:extLst>
          </p:cNvPr>
          <p:cNvPicPr>
            <a:picLocks noChangeAspect="1"/>
          </p:cNvPicPr>
          <p:nvPr/>
        </p:nvPicPr>
        <p:blipFill rotWithShape="1">
          <a:blip r:embed="rId5">
            <a:extLst>
              <a:ext uri="{28A0092B-C50C-407E-A947-70E740481C1C}">
                <a14:useLocalDpi xmlns:a14="http://schemas.microsoft.com/office/drawing/2010/main" val="0"/>
              </a:ext>
            </a:extLst>
          </a:blip>
          <a:srcRect l="6435" r="3474"/>
          <a:stretch/>
        </p:blipFill>
        <p:spPr>
          <a:xfrm>
            <a:off x="5008245" y="1364299"/>
            <a:ext cx="4032449" cy="2517744"/>
          </a:xfrm>
          <a:prstGeom prst="rect">
            <a:avLst/>
          </a:prstGeom>
          <a:ln>
            <a:noFill/>
          </a:ln>
          <a:effectLst>
            <a:softEdge rad="112500"/>
          </a:effectLst>
        </p:spPr>
      </p:pic>
    </p:spTree>
    <p:extLst>
      <p:ext uri="{BB962C8B-B14F-4D97-AF65-F5344CB8AC3E}">
        <p14:creationId xmlns:p14="http://schemas.microsoft.com/office/powerpoint/2010/main" val="834044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500"/>
                                        <p:tgtEl>
                                          <p:spTgt spid="1638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xEl>
                                              <p:pRg st="1" end="1"/>
                                            </p:txEl>
                                          </p:spTgt>
                                        </p:tgtEl>
                                        <p:attrNameLst>
                                          <p:attrName>style.visibility</p:attrName>
                                        </p:attrNameLst>
                                      </p:cBhvr>
                                      <p:to>
                                        <p:strVal val="visible"/>
                                      </p:to>
                                    </p:set>
                                    <p:animEffect transition="in" filter="fade">
                                      <p:cBhvr>
                                        <p:cTn id="10" dur="500"/>
                                        <p:tgtEl>
                                          <p:spTgt spid="1638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386">
                                            <p:txEl>
                                              <p:pRg st="2" end="2"/>
                                            </p:txEl>
                                          </p:spTgt>
                                        </p:tgtEl>
                                        <p:attrNameLst>
                                          <p:attrName>style.visibility</p:attrName>
                                        </p:attrNameLst>
                                      </p:cBhvr>
                                      <p:to>
                                        <p:strVal val="visible"/>
                                      </p:to>
                                    </p:set>
                                    <p:animEffect transition="in" filter="fade">
                                      <p:cBhvr>
                                        <p:cTn id="18" dur="500"/>
                                        <p:tgtEl>
                                          <p:spTgt spid="1638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386">
                                            <p:txEl>
                                              <p:pRg st="3" end="3"/>
                                            </p:txEl>
                                          </p:spTgt>
                                        </p:tgtEl>
                                        <p:attrNameLst>
                                          <p:attrName>style.visibility</p:attrName>
                                        </p:attrNameLst>
                                      </p:cBhvr>
                                      <p:to>
                                        <p:strVal val="visible"/>
                                      </p:to>
                                    </p:set>
                                    <p:animEffect transition="in" filter="fade">
                                      <p:cBhvr>
                                        <p:cTn id="21" dur="500"/>
                                        <p:tgtEl>
                                          <p:spTgt spid="1638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386">
                                            <p:txEl>
                                              <p:pRg st="4" end="4"/>
                                            </p:txEl>
                                          </p:spTgt>
                                        </p:tgtEl>
                                        <p:attrNameLst>
                                          <p:attrName>style.visibility</p:attrName>
                                        </p:attrNameLst>
                                      </p:cBhvr>
                                      <p:to>
                                        <p:strVal val="visible"/>
                                      </p:to>
                                    </p:set>
                                    <p:animEffect transition="in" filter="fade">
                                      <p:cBhvr>
                                        <p:cTn id="29" dur="500"/>
                                        <p:tgtEl>
                                          <p:spTgt spid="16386">
                                            <p:txEl>
                                              <p:pRg st="4" end="4"/>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16386">
                                            <p:txEl>
                                              <p:pRg st="5" end="5"/>
                                            </p:txEl>
                                          </p:spTgt>
                                        </p:tgtEl>
                                        <p:attrNameLst>
                                          <p:attrName>style.visibility</p:attrName>
                                        </p:attrNameLst>
                                      </p:cBhvr>
                                      <p:to>
                                        <p:strVal val="visible"/>
                                      </p:to>
                                    </p:set>
                                    <p:animEffect transition="in" filter="fade">
                                      <p:cBhvr>
                                        <p:cTn id="35" dur="500"/>
                                        <p:tgtEl>
                                          <p:spTgt spid="163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0000" y="135000"/>
            <a:ext cx="7560000" cy="367200"/>
          </a:xfrm>
        </p:spPr>
        <p:txBody>
          <a:bodyPr wrap="square" anchor="ctr">
            <a:normAutofit/>
          </a:bodyPr>
          <a:lstStyle/>
          <a:p>
            <a:pPr>
              <a:lnSpc>
                <a:spcPct val="90000"/>
              </a:lnSpc>
            </a:pPr>
            <a:r>
              <a:rPr lang="it-IT" sz="2000"/>
              <a:t>Trend del mercato del lavoro e impatto sulla SSL</a:t>
            </a:r>
          </a:p>
        </p:txBody>
      </p:sp>
      <p:pic>
        <p:nvPicPr>
          <p:cNvPr id="3" name="Immagine 2" descr="Immagine che contiene erba, esterni, campo, uomo&#10;&#10;Descrizione generata automaticamente">
            <a:extLst>
              <a:ext uri="{FF2B5EF4-FFF2-40B4-BE49-F238E27FC236}">
                <a16:creationId xmlns:a16="http://schemas.microsoft.com/office/drawing/2014/main" id="{99402C6B-C80D-4A31-88FD-E555DB5303B0}"/>
              </a:ext>
            </a:extLst>
          </p:cNvPr>
          <p:cNvPicPr>
            <a:picLocks noChangeAspect="1"/>
          </p:cNvPicPr>
          <p:nvPr/>
        </p:nvPicPr>
        <p:blipFill rotWithShape="1">
          <a:blip r:embed="rId3">
            <a:extLst>
              <a:ext uri="{28A0092B-C50C-407E-A947-70E740481C1C}">
                <a14:useLocalDpi xmlns:a14="http://schemas.microsoft.com/office/drawing/2010/main" val="0"/>
              </a:ext>
            </a:extLst>
          </a:blip>
          <a:srcRect l="7229" r="43388"/>
          <a:stretch/>
        </p:blipFill>
        <p:spPr>
          <a:xfrm>
            <a:off x="449999" y="836999"/>
            <a:ext cx="3600000" cy="3645000"/>
          </a:xfrm>
          <a:prstGeom prst="rect">
            <a:avLst/>
          </a:prstGeom>
          <a:noFill/>
        </p:spPr>
      </p:pic>
      <p:sp>
        <p:nvSpPr>
          <p:cNvPr id="16386" name="Content Placeholder 2"/>
          <p:cNvSpPr>
            <a:spLocks noGrp="1"/>
          </p:cNvSpPr>
          <p:nvPr>
            <p:ph sz="half" idx="2"/>
          </p:nvPr>
        </p:nvSpPr>
        <p:spPr>
          <a:xfrm>
            <a:off x="4410000" y="837000"/>
            <a:ext cx="3600000" cy="3645000"/>
          </a:xfrm>
        </p:spPr>
        <p:txBody>
          <a:bodyPr wrap="square" anchor="t">
            <a:normAutofit/>
          </a:bodyPr>
          <a:lstStyle/>
          <a:p>
            <a:pPr>
              <a:lnSpc>
                <a:spcPct val="90000"/>
              </a:lnSpc>
            </a:pPr>
            <a:r>
              <a:rPr lang="it-IT" dirty="0"/>
              <a:t>Multi-occupazione degli agricoltori</a:t>
            </a:r>
          </a:p>
          <a:p>
            <a:pPr lvl="1">
              <a:lnSpc>
                <a:spcPct val="90000"/>
              </a:lnSpc>
            </a:pPr>
            <a:r>
              <a:rPr lang="it-IT" dirty="0"/>
              <a:t>Maggiore rischio di incidenti, Stress</a:t>
            </a:r>
          </a:p>
          <a:p>
            <a:pPr>
              <a:lnSpc>
                <a:spcPct val="90000"/>
              </a:lnSpc>
            </a:pPr>
            <a:r>
              <a:rPr lang="it-IT" dirty="0"/>
              <a:t>Coltivatori diretti</a:t>
            </a:r>
          </a:p>
          <a:p>
            <a:pPr lvl="1">
              <a:lnSpc>
                <a:spcPct val="90000"/>
              </a:lnSpc>
            </a:pPr>
            <a:r>
              <a:rPr lang="it-IT" dirty="0"/>
              <a:t>Non compresi nelle statistiche degli infortuni e </a:t>
            </a:r>
            <a:r>
              <a:rPr lang="it-IT" dirty="0" err="1"/>
              <a:t>m.p.</a:t>
            </a:r>
            <a:r>
              <a:rPr lang="it-IT" dirty="0"/>
              <a:t>, non assicurati, la direttiva quadro europea non copre i coltivatori diretti</a:t>
            </a:r>
          </a:p>
          <a:p>
            <a:pPr>
              <a:lnSpc>
                <a:spcPct val="90000"/>
              </a:lnSpc>
            </a:pPr>
            <a:r>
              <a:rPr lang="it-IT" dirty="0"/>
              <a:t>Pensionati e over 65</a:t>
            </a:r>
          </a:p>
          <a:p>
            <a:pPr lvl="1">
              <a:lnSpc>
                <a:spcPct val="90000"/>
              </a:lnSpc>
            </a:pPr>
            <a:r>
              <a:rPr lang="it-IT" dirty="0"/>
              <a:t>Più soggetti a incidenti e </a:t>
            </a:r>
            <a:r>
              <a:rPr lang="it-IT" dirty="0" err="1"/>
              <a:t>m.p.</a:t>
            </a:r>
            <a:r>
              <a:rPr lang="it-IT" dirty="0"/>
              <a:t>, minore formazione</a:t>
            </a:r>
          </a:p>
          <a:p>
            <a:pPr lvl="1">
              <a:lnSpc>
                <a:spcPct val="90000"/>
              </a:lnSpc>
            </a:pPr>
            <a:endParaRPr lang="it-IT" dirty="0">
              <a:solidFill>
                <a:schemeClr val="tx2"/>
              </a:solidFill>
            </a:endParaRPr>
          </a:p>
          <a:p>
            <a:pPr marL="252412" lvl="1" indent="0">
              <a:lnSpc>
                <a:spcPct val="90000"/>
              </a:lnSpc>
              <a:buNone/>
            </a:pPr>
            <a:endParaRPr lang="it-IT" dirty="0">
              <a:solidFill>
                <a:schemeClr val="tx2"/>
              </a:solidFill>
            </a:endParaRPr>
          </a:p>
          <a:p>
            <a:pPr>
              <a:lnSpc>
                <a:spcPct val="90000"/>
              </a:lnSpc>
            </a:pPr>
            <a:endParaRPr lang="en-GB" dirty="0"/>
          </a:p>
        </p:txBody>
      </p:sp>
      <p:pic>
        <p:nvPicPr>
          <p:cNvPr id="5" name="Immagine 4" descr="Immagine che contiene erba, esterni, campo, persona&#10;&#10;Descrizione generata automaticamente">
            <a:extLst>
              <a:ext uri="{FF2B5EF4-FFF2-40B4-BE49-F238E27FC236}">
                <a16:creationId xmlns:a16="http://schemas.microsoft.com/office/drawing/2014/main" id="{2AA8B432-D143-4540-A780-F5B450967C8B}"/>
              </a:ext>
            </a:extLst>
          </p:cNvPr>
          <p:cNvPicPr>
            <a:picLocks noChangeAspect="1"/>
          </p:cNvPicPr>
          <p:nvPr/>
        </p:nvPicPr>
        <p:blipFill rotWithShape="1">
          <a:blip r:embed="rId4">
            <a:extLst>
              <a:ext uri="{28A0092B-C50C-407E-A947-70E740481C1C}">
                <a14:useLocalDpi xmlns:a14="http://schemas.microsoft.com/office/drawing/2010/main" val="0"/>
              </a:ext>
            </a:extLst>
          </a:blip>
          <a:srcRect l="16470" r="13997"/>
          <a:stretch/>
        </p:blipFill>
        <p:spPr>
          <a:xfrm>
            <a:off x="341787" y="836999"/>
            <a:ext cx="3816424" cy="3645000"/>
          </a:xfrm>
          <a:prstGeom prst="rect">
            <a:avLst/>
          </a:prstGeom>
        </p:spPr>
      </p:pic>
      <p:pic>
        <p:nvPicPr>
          <p:cNvPr id="6" name="Immagine 5">
            <a:extLst>
              <a:ext uri="{FF2B5EF4-FFF2-40B4-BE49-F238E27FC236}">
                <a16:creationId xmlns:a16="http://schemas.microsoft.com/office/drawing/2014/main" id="{9EB07C9C-9A8F-4756-804C-B71975BCD3A8}"/>
              </a:ext>
            </a:extLst>
          </p:cNvPr>
          <p:cNvPicPr>
            <a:picLocks noChangeAspect="1"/>
          </p:cNvPicPr>
          <p:nvPr/>
        </p:nvPicPr>
        <p:blipFill>
          <a:blip r:embed="rId5"/>
          <a:stretch>
            <a:fillRect/>
          </a:stretch>
        </p:blipFill>
        <p:spPr>
          <a:xfrm>
            <a:off x="69892" y="679279"/>
            <a:ext cx="4183637" cy="3960440"/>
          </a:xfrm>
          <a:prstGeom prst="rect">
            <a:avLst/>
          </a:prstGeom>
        </p:spPr>
      </p:pic>
    </p:spTree>
    <p:extLst>
      <p:ext uri="{BB962C8B-B14F-4D97-AF65-F5344CB8AC3E}">
        <p14:creationId xmlns:p14="http://schemas.microsoft.com/office/powerpoint/2010/main" val="121374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500"/>
                                        <p:tgtEl>
                                          <p:spTgt spid="1638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86">
                                            <p:txEl>
                                              <p:pRg st="1" end="1"/>
                                            </p:txEl>
                                          </p:spTgt>
                                        </p:tgtEl>
                                        <p:attrNameLst>
                                          <p:attrName>style.visibility</p:attrName>
                                        </p:attrNameLst>
                                      </p:cBhvr>
                                      <p:to>
                                        <p:strVal val="visible"/>
                                      </p:to>
                                    </p:set>
                                    <p:animEffect transition="in" filter="fade">
                                      <p:cBhvr>
                                        <p:cTn id="10" dur="500"/>
                                        <p:tgtEl>
                                          <p:spTgt spid="1638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386">
                                            <p:txEl>
                                              <p:pRg st="2" end="2"/>
                                            </p:txEl>
                                          </p:spTgt>
                                        </p:tgtEl>
                                        <p:attrNameLst>
                                          <p:attrName>style.visibility</p:attrName>
                                        </p:attrNameLst>
                                      </p:cBhvr>
                                      <p:to>
                                        <p:strVal val="visible"/>
                                      </p:to>
                                    </p:set>
                                    <p:animEffect transition="in" filter="fade">
                                      <p:cBhvr>
                                        <p:cTn id="18" dur="500"/>
                                        <p:tgtEl>
                                          <p:spTgt spid="16386">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386">
                                            <p:txEl>
                                              <p:pRg st="3" end="3"/>
                                            </p:txEl>
                                          </p:spTgt>
                                        </p:tgtEl>
                                        <p:attrNameLst>
                                          <p:attrName>style.visibility</p:attrName>
                                        </p:attrNameLst>
                                      </p:cBhvr>
                                      <p:to>
                                        <p:strVal val="visible"/>
                                      </p:to>
                                    </p:set>
                                    <p:animEffect transition="in" filter="fade">
                                      <p:cBhvr>
                                        <p:cTn id="21" dur="500"/>
                                        <p:tgtEl>
                                          <p:spTgt spid="1638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386">
                                            <p:txEl>
                                              <p:pRg st="4" end="4"/>
                                            </p:txEl>
                                          </p:spTgt>
                                        </p:tgtEl>
                                        <p:attrNameLst>
                                          <p:attrName>style.visibility</p:attrName>
                                        </p:attrNameLst>
                                      </p:cBhvr>
                                      <p:to>
                                        <p:strVal val="visible"/>
                                      </p:to>
                                    </p:set>
                                    <p:animEffect transition="in" filter="fade">
                                      <p:cBhvr>
                                        <p:cTn id="29" dur="500"/>
                                        <p:tgtEl>
                                          <p:spTgt spid="16386">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386">
                                            <p:txEl>
                                              <p:pRg st="5" end="5"/>
                                            </p:txEl>
                                          </p:spTgt>
                                        </p:tgtEl>
                                        <p:attrNameLst>
                                          <p:attrName>style.visibility</p:attrName>
                                        </p:attrNameLst>
                                      </p:cBhvr>
                                      <p:to>
                                        <p:strVal val="visible"/>
                                      </p:to>
                                    </p:set>
                                    <p:animEffect transition="in" filter="fade">
                                      <p:cBhvr>
                                        <p:cTn id="32" dur="500"/>
                                        <p:tgtEl>
                                          <p:spTgt spid="16386">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49262" y="134541"/>
            <a:ext cx="8083177" cy="367903"/>
          </a:xfrm>
        </p:spPr>
        <p:txBody>
          <a:bodyPr/>
          <a:lstStyle/>
          <a:p>
            <a:r>
              <a:rPr lang="it-IT" dirty="0">
                <a:cs typeface="Trebuchet MS" pitchFamily="34" charset="0"/>
              </a:rPr>
              <a:t>Conclusioni</a:t>
            </a:r>
          </a:p>
        </p:txBody>
      </p:sp>
      <p:sp>
        <p:nvSpPr>
          <p:cNvPr id="16386" name="Content Placeholder 2"/>
          <p:cNvSpPr>
            <a:spLocks noGrp="1"/>
          </p:cNvSpPr>
          <p:nvPr>
            <p:ph sz="half" idx="1"/>
          </p:nvPr>
        </p:nvSpPr>
        <p:spPr>
          <a:xfrm>
            <a:off x="449263" y="837010"/>
            <a:ext cx="7561262" cy="3644503"/>
          </a:xfrm>
        </p:spPr>
        <p:txBody>
          <a:bodyPr>
            <a:normAutofit/>
          </a:bodyPr>
          <a:lstStyle/>
          <a:p>
            <a:r>
              <a:rPr lang="it-IT" dirty="0"/>
              <a:t>Agricoltura e foreste restano tra i settori più pericolosi!</a:t>
            </a:r>
          </a:p>
          <a:p>
            <a:r>
              <a:rPr lang="it-IT" dirty="0"/>
              <a:t>La sottostima degli infortuni è uno dei </a:t>
            </a:r>
            <a:br>
              <a:rPr lang="it-IT" dirty="0"/>
            </a:br>
            <a:r>
              <a:rPr lang="it-IT" dirty="0"/>
              <a:t>maggiori problemi</a:t>
            </a:r>
          </a:p>
          <a:p>
            <a:r>
              <a:rPr lang="it-IT" dirty="0"/>
              <a:t>L’impatto delle nuove tecnologie </a:t>
            </a:r>
            <a:br>
              <a:rPr lang="it-IT" dirty="0"/>
            </a:br>
            <a:r>
              <a:rPr lang="it-IT" dirty="0"/>
              <a:t>comporterà aspetti diversi:</a:t>
            </a:r>
          </a:p>
          <a:p>
            <a:pPr lvl="1"/>
            <a:r>
              <a:rPr lang="it-IT" dirty="0"/>
              <a:t>Basso assorbimento di manodopera</a:t>
            </a:r>
          </a:p>
          <a:p>
            <a:pPr lvl="1"/>
            <a:r>
              <a:rPr lang="it-IT" dirty="0"/>
              <a:t>Divisione digitale</a:t>
            </a:r>
          </a:p>
          <a:p>
            <a:pPr lvl="1"/>
            <a:r>
              <a:rPr lang="it-IT" dirty="0"/>
              <a:t>Processi più complicati</a:t>
            </a:r>
          </a:p>
          <a:p>
            <a:pPr lvl="1"/>
            <a:r>
              <a:rPr lang="it-IT" dirty="0"/>
              <a:t>…</a:t>
            </a:r>
          </a:p>
          <a:p>
            <a:r>
              <a:rPr lang="it-IT" dirty="0"/>
              <a:t>Una maggiore attenzione dovrà </a:t>
            </a:r>
            <a:br>
              <a:rPr lang="it-IT" dirty="0"/>
            </a:br>
            <a:r>
              <a:rPr lang="it-IT" dirty="0"/>
              <a:t>essere posta verso i coltivatori </a:t>
            </a:r>
            <a:br>
              <a:rPr lang="it-IT" dirty="0"/>
            </a:br>
            <a:r>
              <a:rPr lang="it-IT" dirty="0"/>
              <a:t>diretti, includendoli nelle strategie di SSL!</a:t>
            </a:r>
          </a:p>
          <a:p>
            <a:pPr lvl="1"/>
            <a:endParaRPr lang="it-IT" dirty="0"/>
          </a:p>
          <a:p>
            <a:pPr marL="252412" lvl="1" indent="0">
              <a:buNone/>
            </a:pPr>
            <a:endParaRPr lang="it-IT" dirty="0"/>
          </a:p>
          <a:p>
            <a:endParaRPr lang="en-GB" dirty="0"/>
          </a:p>
        </p:txBody>
      </p:sp>
      <p:pic>
        <p:nvPicPr>
          <p:cNvPr id="2" name="Immagine 1">
            <a:extLst>
              <a:ext uri="{FF2B5EF4-FFF2-40B4-BE49-F238E27FC236}">
                <a16:creationId xmlns:a16="http://schemas.microsoft.com/office/drawing/2014/main" id="{F833BF1E-BC51-4FA7-8B9B-C430EC1504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16054">
            <a:off x="4799312" y="864264"/>
            <a:ext cx="4005079" cy="3640331"/>
          </a:xfrm>
          <a:prstGeom prst="rect">
            <a:avLst/>
          </a:prstGeom>
        </p:spPr>
      </p:pic>
    </p:spTree>
    <p:extLst>
      <p:ext uri="{BB962C8B-B14F-4D97-AF65-F5344CB8AC3E}">
        <p14:creationId xmlns:p14="http://schemas.microsoft.com/office/powerpoint/2010/main" val="619670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500"/>
                                        <p:tgtEl>
                                          <p:spTgt spid="16386">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386">
                                            <p:txEl>
                                              <p:pRg st="1" end="1"/>
                                            </p:txEl>
                                          </p:spTgt>
                                        </p:tgtEl>
                                        <p:attrNameLst>
                                          <p:attrName>style.visibility</p:attrName>
                                        </p:attrNameLst>
                                      </p:cBhvr>
                                      <p:to>
                                        <p:strVal val="visible"/>
                                      </p:to>
                                    </p:set>
                                    <p:animEffect transition="in" filter="fade">
                                      <p:cBhvr>
                                        <p:cTn id="18" dur="500"/>
                                        <p:tgtEl>
                                          <p:spTgt spid="1638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386">
                                            <p:txEl>
                                              <p:pRg st="2" end="2"/>
                                            </p:txEl>
                                          </p:spTgt>
                                        </p:tgtEl>
                                        <p:attrNameLst>
                                          <p:attrName>style.visibility</p:attrName>
                                        </p:attrNameLst>
                                      </p:cBhvr>
                                      <p:to>
                                        <p:strVal val="visible"/>
                                      </p:to>
                                    </p:set>
                                    <p:animEffect transition="in" filter="fade">
                                      <p:cBhvr>
                                        <p:cTn id="23" dur="500"/>
                                        <p:tgtEl>
                                          <p:spTgt spid="16386">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386">
                                            <p:txEl>
                                              <p:pRg st="3" end="3"/>
                                            </p:txEl>
                                          </p:spTgt>
                                        </p:tgtEl>
                                        <p:attrNameLst>
                                          <p:attrName>style.visibility</p:attrName>
                                        </p:attrNameLst>
                                      </p:cBhvr>
                                      <p:to>
                                        <p:strVal val="visible"/>
                                      </p:to>
                                    </p:set>
                                    <p:animEffect transition="in" filter="fade">
                                      <p:cBhvr>
                                        <p:cTn id="26" dur="500"/>
                                        <p:tgtEl>
                                          <p:spTgt spid="16386">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386">
                                            <p:txEl>
                                              <p:pRg st="4" end="4"/>
                                            </p:txEl>
                                          </p:spTgt>
                                        </p:tgtEl>
                                        <p:attrNameLst>
                                          <p:attrName>style.visibility</p:attrName>
                                        </p:attrNameLst>
                                      </p:cBhvr>
                                      <p:to>
                                        <p:strVal val="visible"/>
                                      </p:to>
                                    </p:set>
                                    <p:animEffect transition="in" filter="fade">
                                      <p:cBhvr>
                                        <p:cTn id="29" dur="500"/>
                                        <p:tgtEl>
                                          <p:spTgt spid="16386">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386">
                                            <p:txEl>
                                              <p:pRg st="5" end="5"/>
                                            </p:txEl>
                                          </p:spTgt>
                                        </p:tgtEl>
                                        <p:attrNameLst>
                                          <p:attrName>style.visibility</p:attrName>
                                        </p:attrNameLst>
                                      </p:cBhvr>
                                      <p:to>
                                        <p:strVal val="visible"/>
                                      </p:to>
                                    </p:set>
                                    <p:animEffect transition="in" filter="fade">
                                      <p:cBhvr>
                                        <p:cTn id="32" dur="500"/>
                                        <p:tgtEl>
                                          <p:spTgt spid="16386">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386">
                                            <p:txEl>
                                              <p:pRg st="6" end="6"/>
                                            </p:txEl>
                                          </p:spTgt>
                                        </p:tgtEl>
                                        <p:attrNameLst>
                                          <p:attrName>style.visibility</p:attrName>
                                        </p:attrNameLst>
                                      </p:cBhvr>
                                      <p:to>
                                        <p:strVal val="visible"/>
                                      </p:to>
                                    </p:set>
                                    <p:animEffect transition="in" filter="fade">
                                      <p:cBhvr>
                                        <p:cTn id="35" dur="500"/>
                                        <p:tgtEl>
                                          <p:spTgt spid="1638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386">
                                            <p:txEl>
                                              <p:pRg st="7" end="7"/>
                                            </p:txEl>
                                          </p:spTgt>
                                        </p:tgtEl>
                                        <p:attrNameLst>
                                          <p:attrName>style.visibility</p:attrName>
                                        </p:attrNameLst>
                                      </p:cBhvr>
                                      <p:to>
                                        <p:strVal val="visible"/>
                                      </p:to>
                                    </p:set>
                                    <p:animEffect transition="in" filter="fade">
                                      <p:cBhvr>
                                        <p:cTn id="40" dur="500"/>
                                        <p:tgtEl>
                                          <p:spTgt spid="163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49262" y="134541"/>
            <a:ext cx="8083177" cy="367903"/>
          </a:xfrm>
        </p:spPr>
        <p:txBody>
          <a:bodyPr/>
          <a:lstStyle/>
          <a:p>
            <a:r>
              <a:rPr lang="it-IT" dirty="0">
                <a:cs typeface="Trebuchet MS" pitchFamily="34" charset="0"/>
              </a:rPr>
              <a:t>Sviluppi futuri</a:t>
            </a:r>
          </a:p>
        </p:txBody>
      </p:sp>
      <p:sp>
        <p:nvSpPr>
          <p:cNvPr id="16386" name="Content Placeholder 2"/>
          <p:cNvSpPr>
            <a:spLocks noGrp="1"/>
          </p:cNvSpPr>
          <p:nvPr>
            <p:ph sz="half" idx="1"/>
          </p:nvPr>
        </p:nvSpPr>
        <p:spPr>
          <a:xfrm>
            <a:off x="449263" y="837010"/>
            <a:ext cx="5418881" cy="3644503"/>
          </a:xfrm>
        </p:spPr>
        <p:txBody>
          <a:bodyPr>
            <a:normAutofit/>
          </a:bodyPr>
          <a:lstStyle/>
          <a:p>
            <a:r>
              <a:rPr lang="it-IT" dirty="0"/>
              <a:t>Centro sperimentale-dimostrativo su SSL in agricoltura</a:t>
            </a:r>
          </a:p>
          <a:p>
            <a:r>
              <a:rPr lang="it-IT" dirty="0"/>
              <a:t>RIPRESA </a:t>
            </a:r>
            <a:r>
              <a:rPr lang="it-IT" b="0" dirty="0"/>
              <a:t>– Rete Italiana per la </a:t>
            </a:r>
            <a:r>
              <a:rPr lang="it-IT" b="0" dirty="0" err="1"/>
              <a:t>PRomozionE</a:t>
            </a:r>
            <a:r>
              <a:rPr lang="it-IT" b="0" dirty="0"/>
              <a:t> della Sicurezza in Agricoltura</a:t>
            </a:r>
          </a:p>
          <a:p>
            <a:pPr>
              <a:lnSpc>
                <a:spcPct val="150000"/>
              </a:lnSpc>
            </a:pPr>
            <a:r>
              <a:rPr lang="it-IT" dirty="0"/>
              <a:t>Meta RLS </a:t>
            </a:r>
            <a:r>
              <a:rPr lang="it-IT" b="0" dirty="0"/>
              <a:t>– Mentore in Agricoltura</a:t>
            </a:r>
          </a:p>
          <a:p>
            <a:r>
              <a:rPr lang="it-IT" dirty="0" err="1"/>
              <a:t>Smartgrids</a:t>
            </a:r>
            <a:r>
              <a:rPr lang="it-IT" dirty="0"/>
              <a:t> </a:t>
            </a:r>
            <a:r>
              <a:rPr lang="it-IT" b="0" dirty="0"/>
              <a:t>–</a:t>
            </a:r>
            <a:r>
              <a:rPr lang="it-IT" dirty="0"/>
              <a:t> </a:t>
            </a:r>
            <a:r>
              <a:rPr lang="it-IT" b="0" dirty="0"/>
              <a:t>Sistema smart per la gestione della sicurezza degli operatori in ambienti di lavoro con macchine mobili operatrici comandate a distanza</a:t>
            </a:r>
          </a:p>
          <a:p>
            <a:r>
              <a:rPr lang="it-IT" b="0" dirty="0"/>
              <a:t>…</a:t>
            </a:r>
            <a:endParaRPr lang="it-IT" dirty="0"/>
          </a:p>
          <a:p>
            <a:pPr marL="252412" lvl="1" indent="0">
              <a:buNone/>
            </a:pPr>
            <a:endParaRPr lang="it-IT" dirty="0"/>
          </a:p>
          <a:p>
            <a:endParaRPr lang="en-GB" dirty="0"/>
          </a:p>
        </p:txBody>
      </p:sp>
      <p:pic>
        <p:nvPicPr>
          <p:cNvPr id="4" name="Immagine 3" descr="Immagine che contiene disegnando&#10;&#10;Descrizione generata automaticamente">
            <a:extLst>
              <a:ext uri="{FF2B5EF4-FFF2-40B4-BE49-F238E27FC236}">
                <a16:creationId xmlns:a16="http://schemas.microsoft.com/office/drawing/2014/main" id="{1F7E1C5D-C5A4-48E7-8906-BDE710BD2D3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6136" y="1214206"/>
            <a:ext cx="2615433" cy="1134999"/>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3D004C2B-F2D0-465C-9A14-D5F720747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780" y="2271419"/>
            <a:ext cx="2053136" cy="537548"/>
          </a:xfrm>
          <a:prstGeom prst="rect">
            <a:avLst/>
          </a:prstGeom>
        </p:spPr>
      </p:pic>
      <p:pic>
        <p:nvPicPr>
          <p:cNvPr id="6" name="Picture 2" descr="http://www.unitus.it/public/platforms/6/cke_contents/5077/2.jpg">
            <a:extLst>
              <a:ext uri="{FF2B5EF4-FFF2-40B4-BE49-F238E27FC236}">
                <a16:creationId xmlns:a16="http://schemas.microsoft.com/office/drawing/2014/main" id="{C4CFD7C6-104B-4ACF-9B9D-BB8AA55E6268}"/>
              </a:ext>
            </a:extLst>
          </p:cNvPr>
          <p:cNvPicPr>
            <a:picLocks noChangeAspect="1" noChangeArrowheads="1"/>
          </p:cNvPicPr>
          <p:nvPr/>
        </p:nvPicPr>
        <p:blipFill>
          <a:blip r:embed="rId5" cstate="print"/>
          <a:srcRect/>
          <a:stretch>
            <a:fillRect/>
          </a:stretch>
        </p:blipFill>
        <p:spPr bwMode="auto">
          <a:xfrm rot="1198964">
            <a:off x="7568713" y="142376"/>
            <a:ext cx="1246073" cy="1224136"/>
          </a:xfrm>
          <a:prstGeom prst="ellipse">
            <a:avLst/>
          </a:prstGeom>
          <a:noFill/>
        </p:spPr>
      </p:pic>
      <p:pic>
        <p:nvPicPr>
          <p:cNvPr id="5" name="Immagine 4" descr="Immagine che contiene bottiglia, segnale, cibo, ristorante&#10;&#10;Descrizione generata automaticamente">
            <a:extLst>
              <a:ext uri="{FF2B5EF4-FFF2-40B4-BE49-F238E27FC236}">
                <a16:creationId xmlns:a16="http://schemas.microsoft.com/office/drawing/2014/main" id="{BB3799AD-9C01-4BB7-9E00-51EEF38AED49}"/>
              </a:ext>
            </a:extLst>
          </p:cNvPr>
          <p:cNvPicPr>
            <a:picLocks noChangeAspect="1"/>
          </p:cNvPicPr>
          <p:nvPr/>
        </p:nvPicPr>
        <p:blipFill rotWithShape="1">
          <a:blip r:embed="rId6">
            <a:extLst>
              <a:ext uri="{28A0092B-C50C-407E-A947-70E740481C1C}">
                <a14:useLocalDpi xmlns:a14="http://schemas.microsoft.com/office/drawing/2010/main" val="0"/>
              </a:ext>
            </a:extLst>
          </a:blip>
          <a:srcRect b="40748"/>
          <a:stretch/>
        </p:blipFill>
        <p:spPr>
          <a:xfrm>
            <a:off x="6148358" y="3135185"/>
            <a:ext cx="2146558" cy="864096"/>
          </a:xfrm>
          <a:prstGeom prst="rect">
            <a:avLst/>
          </a:prstGeom>
        </p:spPr>
      </p:pic>
    </p:spTree>
    <p:extLst>
      <p:ext uri="{BB962C8B-B14F-4D97-AF65-F5344CB8AC3E}">
        <p14:creationId xmlns:p14="http://schemas.microsoft.com/office/powerpoint/2010/main" val="1932543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500"/>
                                        <p:tgtEl>
                                          <p:spTgt spid="16386">
                                            <p:txEl>
                                              <p:pRg st="0" end="0"/>
                                            </p:txEl>
                                          </p:spTgt>
                                        </p:tgtEl>
                                      </p:cBhvr>
                                    </p:animEffect>
                                  </p:childTnLst>
                                </p:cTn>
                              </p:par>
                              <p:par>
                                <p:cTn id="8" presetID="4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ppt_w</p:attrName>
                                        </p:attrNameLst>
                                      </p:cBhvr>
                                      <p:tavLst>
                                        <p:tav tm="0" fmla="#ppt_w*sin(2.5*pi*$)">
                                          <p:val>
                                            <p:fltVal val="0"/>
                                          </p:val>
                                        </p:tav>
                                        <p:tav tm="100000">
                                          <p:val>
                                            <p:fltVal val="1"/>
                                          </p:val>
                                        </p:tav>
                                      </p:tavLst>
                                    </p:anim>
                                    <p:anim calcmode="lin" valueType="num">
                                      <p:cBhvr>
                                        <p:cTn id="12"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6">
                                            <p:txEl>
                                              <p:pRg st="1" end="1"/>
                                            </p:txEl>
                                          </p:spTgt>
                                        </p:tgtEl>
                                        <p:attrNameLst>
                                          <p:attrName>style.visibility</p:attrName>
                                        </p:attrNameLst>
                                      </p:cBhvr>
                                      <p:to>
                                        <p:strVal val="visible"/>
                                      </p:to>
                                    </p:set>
                                    <p:animEffect transition="in" filter="fade">
                                      <p:cBhvr>
                                        <p:cTn id="17" dur="500"/>
                                        <p:tgtEl>
                                          <p:spTgt spid="16386">
                                            <p:txEl>
                                              <p:pRg st="1" end="1"/>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386">
                                            <p:txEl>
                                              <p:pRg st="2" end="2"/>
                                            </p:txEl>
                                          </p:spTgt>
                                        </p:tgtEl>
                                        <p:attrNameLst>
                                          <p:attrName>style.visibility</p:attrName>
                                        </p:attrNameLst>
                                      </p:cBhvr>
                                      <p:to>
                                        <p:strVal val="visible"/>
                                      </p:to>
                                    </p:set>
                                    <p:animEffect transition="in" filter="fade">
                                      <p:cBhvr>
                                        <p:cTn id="28" dur="500"/>
                                        <p:tgtEl>
                                          <p:spTgt spid="16386">
                                            <p:txEl>
                                              <p:pRg st="2" end="2"/>
                                            </p:txEl>
                                          </p:spTgt>
                                        </p:tgtEl>
                                      </p:cBhvr>
                                    </p:animEffect>
                                  </p:childTnLst>
                                </p:cTn>
                              </p:par>
                              <p:par>
                                <p:cTn id="29" presetID="26"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80">
                                          <p:stCondLst>
                                            <p:cond delay="0"/>
                                          </p:stCondLst>
                                        </p:cTn>
                                        <p:tgtEl>
                                          <p:spTgt spid="3"/>
                                        </p:tgtEl>
                                      </p:cBhvr>
                                    </p:animEffect>
                                    <p:anim calcmode="lin" valueType="num">
                                      <p:cBhvr>
                                        <p:cTn id="3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gtEl>
                                      </p:cBhvr>
                                      <p:to x="100000" y="60000"/>
                                    </p:animScale>
                                    <p:animScale>
                                      <p:cBhvr>
                                        <p:cTn id="38" dur="166" decel="50000">
                                          <p:stCondLst>
                                            <p:cond delay="676"/>
                                          </p:stCondLst>
                                        </p:cTn>
                                        <p:tgtEl>
                                          <p:spTgt spid="3"/>
                                        </p:tgtEl>
                                      </p:cBhvr>
                                      <p:to x="100000" y="100000"/>
                                    </p:animScale>
                                    <p:animScale>
                                      <p:cBhvr>
                                        <p:cTn id="39" dur="26">
                                          <p:stCondLst>
                                            <p:cond delay="1312"/>
                                          </p:stCondLst>
                                        </p:cTn>
                                        <p:tgtEl>
                                          <p:spTgt spid="3"/>
                                        </p:tgtEl>
                                      </p:cBhvr>
                                      <p:to x="100000" y="80000"/>
                                    </p:animScale>
                                    <p:animScale>
                                      <p:cBhvr>
                                        <p:cTn id="40" dur="166" decel="50000">
                                          <p:stCondLst>
                                            <p:cond delay="1338"/>
                                          </p:stCondLst>
                                        </p:cTn>
                                        <p:tgtEl>
                                          <p:spTgt spid="3"/>
                                        </p:tgtEl>
                                      </p:cBhvr>
                                      <p:to x="100000" y="100000"/>
                                    </p:animScale>
                                    <p:animScale>
                                      <p:cBhvr>
                                        <p:cTn id="41" dur="26">
                                          <p:stCondLst>
                                            <p:cond delay="1642"/>
                                          </p:stCondLst>
                                        </p:cTn>
                                        <p:tgtEl>
                                          <p:spTgt spid="3"/>
                                        </p:tgtEl>
                                      </p:cBhvr>
                                      <p:to x="100000" y="90000"/>
                                    </p:animScale>
                                    <p:animScale>
                                      <p:cBhvr>
                                        <p:cTn id="42" dur="166" decel="50000">
                                          <p:stCondLst>
                                            <p:cond delay="1668"/>
                                          </p:stCondLst>
                                        </p:cTn>
                                        <p:tgtEl>
                                          <p:spTgt spid="3"/>
                                        </p:tgtEl>
                                      </p:cBhvr>
                                      <p:to x="100000" y="100000"/>
                                    </p:animScale>
                                    <p:animScale>
                                      <p:cBhvr>
                                        <p:cTn id="43" dur="26">
                                          <p:stCondLst>
                                            <p:cond delay="1808"/>
                                          </p:stCondLst>
                                        </p:cTn>
                                        <p:tgtEl>
                                          <p:spTgt spid="3"/>
                                        </p:tgtEl>
                                      </p:cBhvr>
                                      <p:to x="100000" y="95000"/>
                                    </p:animScale>
                                    <p:animScale>
                                      <p:cBhvr>
                                        <p:cTn id="44" dur="166" decel="50000">
                                          <p:stCondLst>
                                            <p:cond delay="1834"/>
                                          </p:stCondLst>
                                        </p:cTn>
                                        <p:tgtEl>
                                          <p:spTgt spid="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386">
                                            <p:txEl>
                                              <p:pRg st="3" end="3"/>
                                            </p:txEl>
                                          </p:spTgt>
                                        </p:tgtEl>
                                        <p:attrNameLst>
                                          <p:attrName>style.visibility</p:attrName>
                                        </p:attrNameLst>
                                      </p:cBhvr>
                                      <p:to>
                                        <p:strVal val="visible"/>
                                      </p:to>
                                    </p:set>
                                    <p:animEffect transition="in" filter="fade">
                                      <p:cBhvr>
                                        <p:cTn id="49" dur="500"/>
                                        <p:tgtEl>
                                          <p:spTgt spid="16386">
                                            <p:txEl>
                                              <p:pRg st="3" end="3"/>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86">
                                            <p:txEl>
                                              <p:pRg st="4" end="4"/>
                                            </p:txEl>
                                          </p:spTgt>
                                        </p:tgtEl>
                                        <p:attrNameLst>
                                          <p:attrName>style.visibility</p:attrName>
                                        </p:attrNameLst>
                                      </p:cBhvr>
                                      <p:to>
                                        <p:strVal val="visible"/>
                                      </p:to>
                                    </p:set>
                                    <p:animEffect transition="in" filter="fade">
                                      <p:cBhvr>
                                        <p:cTn id="59" dur="500"/>
                                        <p:tgtEl>
                                          <p:spTgt spid="163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49262" y="134541"/>
            <a:ext cx="8083177" cy="367903"/>
          </a:xfrm>
        </p:spPr>
        <p:txBody>
          <a:bodyPr/>
          <a:lstStyle/>
          <a:p>
            <a:r>
              <a:rPr lang="it-IT" dirty="0">
                <a:cs typeface="Trebuchet MS" pitchFamily="34" charset="0"/>
              </a:rPr>
              <a:t>Sviluppi futuri</a:t>
            </a:r>
          </a:p>
        </p:txBody>
      </p:sp>
      <p:pic>
        <p:nvPicPr>
          <p:cNvPr id="7" name="Immagine 6" descr="Immagine che contiene disegnando&#10;&#10;Descrizione generata automaticamente">
            <a:extLst>
              <a:ext uri="{FF2B5EF4-FFF2-40B4-BE49-F238E27FC236}">
                <a16:creationId xmlns:a16="http://schemas.microsoft.com/office/drawing/2014/main" id="{A7984215-17F4-46A4-B8EC-AB868F2D1A7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940807"/>
            <a:ext cx="3742344" cy="1624036"/>
          </a:xfrm>
          <a:prstGeom prst="rect">
            <a:avLst/>
          </a:prstGeom>
        </p:spPr>
      </p:pic>
      <p:pic>
        <p:nvPicPr>
          <p:cNvPr id="11" name="Segnaposto contenuto 10" descr="Immagine che contiene testo&#10;&#10;Descrizione generata automaticamente">
            <a:extLst>
              <a:ext uri="{FF2B5EF4-FFF2-40B4-BE49-F238E27FC236}">
                <a16:creationId xmlns:a16="http://schemas.microsoft.com/office/drawing/2014/main" id="{7FF8413A-D3BC-4C4A-80F0-9D6E549020F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283968" y="232452"/>
            <a:ext cx="3240360" cy="4678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412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disegnando&#10;&#10;Descrizione generata automaticamente">
            <a:extLst>
              <a:ext uri="{FF2B5EF4-FFF2-40B4-BE49-F238E27FC236}">
                <a16:creationId xmlns:a16="http://schemas.microsoft.com/office/drawing/2014/main" id="{A7984215-17F4-46A4-B8EC-AB868F2D1A73}"/>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497"/>
          <a:stretch/>
        </p:blipFill>
        <p:spPr>
          <a:xfrm>
            <a:off x="6647043" y="535596"/>
            <a:ext cx="1366080" cy="1624036"/>
          </a:xfrm>
          <a:prstGeom prst="rect">
            <a:avLst/>
          </a:prstGeom>
        </p:spPr>
      </p:pic>
      <p:sp>
        <p:nvSpPr>
          <p:cNvPr id="3" name="Segnaposto contenuto 2">
            <a:extLst>
              <a:ext uri="{FF2B5EF4-FFF2-40B4-BE49-F238E27FC236}">
                <a16:creationId xmlns:a16="http://schemas.microsoft.com/office/drawing/2014/main" id="{94E179A1-C0F6-4F90-B44F-8C78295C9CCC}"/>
              </a:ext>
            </a:extLst>
          </p:cNvPr>
          <p:cNvSpPr>
            <a:spLocks noGrp="1"/>
          </p:cNvSpPr>
          <p:nvPr>
            <p:ph sz="half" idx="1"/>
          </p:nvPr>
        </p:nvSpPr>
        <p:spPr>
          <a:xfrm>
            <a:off x="450000" y="837000"/>
            <a:ext cx="7560000" cy="510614"/>
          </a:xfrm>
        </p:spPr>
        <p:txBody>
          <a:bodyPr/>
          <a:lstStyle/>
          <a:p>
            <a:r>
              <a:rPr lang="it-IT" dirty="0"/>
              <a:t>Grazie per l’attenzione</a:t>
            </a:r>
          </a:p>
        </p:txBody>
      </p:sp>
      <p:pic>
        <p:nvPicPr>
          <p:cNvPr id="8" name="Immagine 7">
            <a:extLst>
              <a:ext uri="{FF2B5EF4-FFF2-40B4-BE49-F238E27FC236}">
                <a16:creationId xmlns:a16="http://schemas.microsoft.com/office/drawing/2014/main" id="{45404EDA-6678-4B4A-929C-F1215BF34CB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5656" y="1649018"/>
            <a:ext cx="2304955" cy="2309574"/>
          </a:xfrm>
          <a:prstGeom prst="rect">
            <a:avLst/>
          </a:prstGeom>
        </p:spPr>
      </p:pic>
      <p:sp>
        <p:nvSpPr>
          <p:cNvPr id="9" name="CasellaDiTesto 8">
            <a:extLst>
              <a:ext uri="{FF2B5EF4-FFF2-40B4-BE49-F238E27FC236}">
                <a16:creationId xmlns:a16="http://schemas.microsoft.com/office/drawing/2014/main" id="{17D3542F-0F94-461B-9927-124A2A7BEC5E}"/>
              </a:ext>
            </a:extLst>
          </p:cNvPr>
          <p:cNvSpPr txBox="1"/>
          <p:nvPr/>
        </p:nvSpPr>
        <p:spPr>
          <a:xfrm>
            <a:off x="3995936" y="2298664"/>
            <a:ext cx="4536504" cy="861774"/>
          </a:xfrm>
          <a:prstGeom prst="rect">
            <a:avLst/>
          </a:prstGeom>
          <a:noFill/>
        </p:spPr>
        <p:txBody>
          <a:bodyPr wrap="square" rtlCol="0">
            <a:spAutoFit/>
          </a:bodyPr>
          <a:lstStyle/>
          <a:p>
            <a:r>
              <a:rPr lang="it-IT" b="1" dirty="0">
                <a:solidFill>
                  <a:srgbClr val="1A3D82"/>
                </a:solidFill>
              </a:rPr>
              <a:t>Università degli Studi della Tuscia</a:t>
            </a:r>
          </a:p>
          <a:p>
            <a:r>
              <a:rPr lang="it-IT" sz="1600" dirty="0"/>
              <a:t>Dipartimento di Scienze Agrarie e Forestali</a:t>
            </a:r>
          </a:p>
          <a:p>
            <a:r>
              <a:rPr lang="it-IT" sz="1400" dirty="0">
                <a:solidFill>
                  <a:srgbClr val="1A3D82"/>
                </a:solidFill>
              </a:rPr>
              <a:t>Laboratorio di Ergonomia e Sicurezza del Lavoro</a:t>
            </a:r>
          </a:p>
        </p:txBody>
      </p:sp>
      <p:sp>
        <p:nvSpPr>
          <p:cNvPr id="10" name="Rettangolo 9">
            <a:extLst>
              <a:ext uri="{FF2B5EF4-FFF2-40B4-BE49-F238E27FC236}">
                <a16:creationId xmlns:a16="http://schemas.microsoft.com/office/drawing/2014/main" id="{2326B978-B7F5-453A-975D-0E3143819D08}"/>
              </a:ext>
            </a:extLst>
          </p:cNvPr>
          <p:cNvSpPr/>
          <p:nvPr/>
        </p:nvSpPr>
        <p:spPr>
          <a:xfrm>
            <a:off x="3059832" y="4111488"/>
            <a:ext cx="5181995" cy="584775"/>
          </a:xfrm>
          <a:prstGeom prst="rect">
            <a:avLst/>
          </a:prstGeom>
          <a:noFill/>
        </p:spPr>
        <p:txBody>
          <a:bodyPr wrap="none" lIns="91440" tIns="45720" rIns="91440" bIns="45720">
            <a:spAutoFit/>
          </a:bodyPr>
          <a:lstStyle/>
          <a:p>
            <a:pPr algn="ctr"/>
            <a:r>
              <a:rPr lang="it-IT" sz="3200" b="1" spc="50" dirty="0">
                <a:ln w="9525" cmpd="sng">
                  <a:solidFill>
                    <a:schemeClr val="accent1"/>
                  </a:solidFill>
                  <a:prstDash val="solid"/>
                </a:ln>
                <a:solidFill>
                  <a:srgbClr val="70AD47">
                    <a:tint val="1000"/>
                  </a:srgbClr>
                </a:solidFill>
                <a:effectLst>
                  <a:glow rad="38100">
                    <a:schemeClr val="accent1">
                      <a:alpha val="40000"/>
                    </a:schemeClr>
                  </a:glow>
                </a:effectLst>
              </a:rPr>
              <a:t>www.e</a:t>
            </a:r>
            <a:r>
              <a:rPr lang="it-IT" sz="3200" b="1" cap="none" spc="50" dirty="0">
                <a:ln w="9525" cmpd="sng">
                  <a:solidFill>
                    <a:schemeClr val="accent1"/>
                  </a:solidFill>
                  <a:prstDash val="solid"/>
                </a:ln>
                <a:solidFill>
                  <a:srgbClr val="70AD47">
                    <a:tint val="1000"/>
                  </a:srgbClr>
                </a:solidFill>
                <a:effectLst>
                  <a:glow rad="38100">
                    <a:schemeClr val="accent1">
                      <a:alpha val="40000"/>
                    </a:schemeClr>
                  </a:glow>
                </a:effectLst>
              </a:rPr>
              <a:t>rgolab-unitus</a:t>
            </a:r>
            <a:r>
              <a:rPr lang="it-IT" sz="3200" b="1" spc="50" dirty="0">
                <a:ln w="9525" cmpd="sng">
                  <a:solidFill>
                    <a:schemeClr val="accent1"/>
                  </a:solidFill>
                  <a:prstDash val="solid"/>
                </a:ln>
                <a:solidFill>
                  <a:srgbClr val="70AD47">
                    <a:tint val="1000"/>
                  </a:srgbClr>
                </a:solidFill>
                <a:effectLst>
                  <a:glow rad="38100">
                    <a:schemeClr val="accent1">
                      <a:alpha val="40000"/>
                    </a:schemeClr>
                  </a:glow>
                </a:effectLst>
              </a:rPr>
              <a:t>.com</a:t>
            </a:r>
          </a:p>
        </p:txBody>
      </p:sp>
    </p:spTree>
    <p:extLst>
      <p:ext uri="{BB962C8B-B14F-4D97-AF65-F5344CB8AC3E}">
        <p14:creationId xmlns:p14="http://schemas.microsoft.com/office/powerpoint/2010/main" val="1806583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99854B4-7A97-4FCC-8541-994B82D6754A}"/>
              </a:ext>
            </a:extLst>
          </p:cNvPr>
          <p:cNvSpPr/>
          <p:nvPr/>
        </p:nvSpPr>
        <p:spPr>
          <a:xfrm>
            <a:off x="467544" y="24632"/>
            <a:ext cx="5688632" cy="646331"/>
          </a:xfrm>
          <a:prstGeom prst="rect">
            <a:avLst/>
          </a:prstGeom>
        </p:spPr>
        <p:txBody>
          <a:bodyPr wrap="square">
            <a:spAutoFit/>
          </a:bodyPr>
          <a:lstStyle/>
          <a:p>
            <a:r>
              <a:rPr lang="en-US" b="1" dirty="0">
                <a:solidFill>
                  <a:srgbClr val="003399"/>
                </a:solidFill>
              </a:rPr>
              <a:t>EU-OSHA Review on the future of Agriculture</a:t>
            </a:r>
            <a:br>
              <a:rPr lang="en-US" b="1" dirty="0">
                <a:solidFill>
                  <a:srgbClr val="003399"/>
                </a:solidFill>
              </a:rPr>
            </a:br>
            <a:r>
              <a:rPr lang="en-US" b="1" dirty="0">
                <a:solidFill>
                  <a:srgbClr val="003399"/>
                </a:solidFill>
              </a:rPr>
              <a:t>and Occupational Safety and Health (OSH)</a:t>
            </a:r>
            <a:endParaRPr lang="it-IT" b="1" dirty="0">
              <a:solidFill>
                <a:srgbClr val="003399"/>
              </a:solidFill>
            </a:endParaRPr>
          </a:p>
        </p:txBody>
      </p:sp>
      <p:pic>
        <p:nvPicPr>
          <p:cNvPr id="6" name="Immagine 5">
            <a:extLst>
              <a:ext uri="{FF2B5EF4-FFF2-40B4-BE49-F238E27FC236}">
                <a16:creationId xmlns:a16="http://schemas.microsoft.com/office/drawing/2014/main" id="{D0FB827C-C63D-4788-9292-818597259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464" y="857985"/>
            <a:ext cx="7019071" cy="3801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magine 4">
            <a:extLst>
              <a:ext uri="{FF2B5EF4-FFF2-40B4-BE49-F238E27FC236}">
                <a16:creationId xmlns:a16="http://schemas.microsoft.com/office/drawing/2014/main" id="{9C7E5BEF-F0AB-4AF6-8985-799948C046E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43047" y="-58056"/>
            <a:ext cx="3600953" cy="1000265"/>
          </a:xfrm>
          <a:prstGeom prst="rect">
            <a:avLst/>
          </a:prstGeom>
        </p:spPr>
      </p:pic>
    </p:spTree>
    <p:extLst>
      <p:ext uri="{BB962C8B-B14F-4D97-AF65-F5344CB8AC3E}">
        <p14:creationId xmlns:p14="http://schemas.microsoft.com/office/powerpoint/2010/main" val="1580227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it-IT" dirty="0">
                <a:cs typeface="Trebuchet MS" pitchFamily="34" charset="0"/>
              </a:rPr>
              <a:t>I 9 obiettivi della PAC</a:t>
            </a:r>
          </a:p>
        </p:txBody>
      </p:sp>
      <p:pic>
        <p:nvPicPr>
          <p:cNvPr id="2" name="Immagine 1">
            <a:extLst>
              <a:ext uri="{FF2B5EF4-FFF2-40B4-BE49-F238E27FC236}">
                <a16:creationId xmlns:a16="http://schemas.microsoft.com/office/drawing/2014/main" id="{CB0CB873-2898-4491-9501-E35D70236A3C}"/>
              </a:ext>
            </a:extLst>
          </p:cNvPr>
          <p:cNvPicPr>
            <a:picLocks noChangeAspect="1"/>
          </p:cNvPicPr>
          <p:nvPr/>
        </p:nvPicPr>
        <p:blipFill rotWithShape="1">
          <a:blip r:embed="rId4">
            <a:clrChange>
              <a:clrFrom>
                <a:srgbClr val="FFFFFF"/>
              </a:clrFrom>
              <a:clrTo>
                <a:srgbClr val="FFFFFF">
                  <a:alpha val="0"/>
                </a:srgbClr>
              </a:clrTo>
            </a:clrChange>
          </a:blip>
          <a:srcRect l="2477" t="1734" r="931" b="2913"/>
          <a:stretch/>
        </p:blipFill>
        <p:spPr>
          <a:xfrm>
            <a:off x="1043608" y="591529"/>
            <a:ext cx="6178287" cy="4356485"/>
          </a:xfrm>
          <a:prstGeom prst="rect">
            <a:avLst/>
          </a:prstGeom>
        </p:spPr>
      </p:pic>
    </p:spTree>
    <p:extLst>
      <p:ext uri="{BB962C8B-B14F-4D97-AF65-F5344CB8AC3E}">
        <p14:creationId xmlns:p14="http://schemas.microsoft.com/office/powerpoint/2010/main" val="3003112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tile tx="0" ty="0" sx="100000" sy="100000" flip="none" algn="tl"/>
        </a:blip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4B5C5F9F-F05E-4ED7-9D7C-92FCF8A44F0B}"/>
              </a:ext>
            </a:extLst>
          </p:cNvPr>
          <p:cNvPicPr>
            <a:picLocks noChangeAspect="1"/>
          </p:cNvPicPr>
          <p:nvPr/>
        </p:nvPicPr>
        <p:blipFill>
          <a:blip r:embed="rId4">
            <a:alphaModFix amt="35000"/>
          </a:blip>
          <a:stretch>
            <a:fillRect/>
          </a:stretch>
        </p:blipFill>
        <p:spPr>
          <a:xfrm>
            <a:off x="2195736" y="502444"/>
            <a:ext cx="6982564" cy="4646580"/>
          </a:xfrm>
          <a:prstGeom prst="rect">
            <a:avLst/>
          </a:prstGeom>
          <a:ln>
            <a:noFill/>
          </a:ln>
          <a:effectLst>
            <a:softEdge rad="112500"/>
          </a:effectLst>
        </p:spPr>
      </p:pic>
      <p:sp>
        <p:nvSpPr>
          <p:cNvPr id="15361" name="Title 1"/>
          <p:cNvSpPr>
            <a:spLocks noGrp="1"/>
          </p:cNvSpPr>
          <p:nvPr>
            <p:ph type="title"/>
          </p:nvPr>
        </p:nvSpPr>
        <p:spPr/>
        <p:txBody>
          <a:bodyPr/>
          <a:lstStyle/>
          <a:p>
            <a:r>
              <a:rPr lang="it-IT" dirty="0">
                <a:cs typeface="Trebuchet MS" pitchFamily="34" charset="0"/>
              </a:rPr>
              <a:t>Futuro dell’agricoltura</a:t>
            </a:r>
          </a:p>
        </p:txBody>
      </p:sp>
      <p:sp>
        <p:nvSpPr>
          <p:cNvPr id="15362" name="Content Placeholder 2"/>
          <p:cNvSpPr>
            <a:spLocks noGrp="1"/>
          </p:cNvSpPr>
          <p:nvPr>
            <p:ph sz="half" idx="1"/>
          </p:nvPr>
        </p:nvSpPr>
        <p:spPr>
          <a:xfrm>
            <a:off x="791369" y="843558"/>
            <a:ext cx="7561262" cy="3644503"/>
          </a:xfrm>
        </p:spPr>
        <p:txBody>
          <a:bodyPr/>
          <a:lstStyle/>
          <a:p>
            <a:pPr marL="0" indent="0" algn="ctr">
              <a:buNone/>
            </a:pPr>
            <a:r>
              <a:rPr lang="it-IT" dirty="0"/>
              <a:t>«Un settore agricolo prosperoso potrà svilupparsi solo se avrà luogo un vero cambio generazionale»</a:t>
            </a:r>
          </a:p>
          <a:p>
            <a:endParaRPr lang="it-IT" dirty="0"/>
          </a:p>
        </p:txBody>
      </p:sp>
      <p:sp>
        <p:nvSpPr>
          <p:cNvPr id="4" name="Ovale 3">
            <a:extLst>
              <a:ext uri="{FF2B5EF4-FFF2-40B4-BE49-F238E27FC236}">
                <a16:creationId xmlns:a16="http://schemas.microsoft.com/office/drawing/2014/main" id="{8C6A969C-D499-4862-A068-13C6B767B26C}"/>
              </a:ext>
            </a:extLst>
          </p:cNvPr>
          <p:cNvSpPr/>
          <p:nvPr/>
        </p:nvSpPr>
        <p:spPr>
          <a:xfrm>
            <a:off x="2669305" y="2042547"/>
            <a:ext cx="3168352" cy="7200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dirty="0"/>
              <a:t>Modernizzazione</a:t>
            </a:r>
          </a:p>
        </p:txBody>
      </p:sp>
      <p:sp>
        <p:nvSpPr>
          <p:cNvPr id="5" name="Ovale 4">
            <a:extLst>
              <a:ext uri="{FF2B5EF4-FFF2-40B4-BE49-F238E27FC236}">
                <a16:creationId xmlns:a16="http://schemas.microsoft.com/office/drawing/2014/main" id="{C8446109-3D3B-415A-9FD3-24F5131409D9}"/>
              </a:ext>
            </a:extLst>
          </p:cNvPr>
          <p:cNvSpPr/>
          <p:nvPr/>
        </p:nvSpPr>
        <p:spPr>
          <a:xfrm>
            <a:off x="683568" y="3147814"/>
            <a:ext cx="2808312"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Cambiamento del </a:t>
            </a:r>
          </a:p>
          <a:p>
            <a:pPr algn="ctr"/>
            <a:r>
              <a:rPr lang="it-IT" dirty="0"/>
              <a:t>Capitale fisico</a:t>
            </a:r>
          </a:p>
        </p:txBody>
      </p:sp>
      <p:sp>
        <p:nvSpPr>
          <p:cNvPr id="11" name="Ovale 10">
            <a:extLst>
              <a:ext uri="{FF2B5EF4-FFF2-40B4-BE49-F238E27FC236}">
                <a16:creationId xmlns:a16="http://schemas.microsoft.com/office/drawing/2014/main" id="{7C1630C3-AC12-417F-B732-CD39D5A25DA6}"/>
              </a:ext>
            </a:extLst>
          </p:cNvPr>
          <p:cNvSpPr/>
          <p:nvPr/>
        </p:nvSpPr>
        <p:spPr>
          <a:xfrm>
            <a:off x="5076056" y="3147814"/>
            <a:ext cx="2808312"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Cambiamento del </a:t>
            </a:r>
          </a:p>
          <a:p>
            <a:pPr algn="ctr"/>
            <a:r>
              <a:rPr lang="it-IT" dirty="0"/>
              <a:t>Capitale umano</a:t>
            </a:r>
          </a:p>
        </p:txBody>
      </p:sp>
      <p:sp>
        <p:nvSpPr>
          <p:cNvPr id="9" name="Freccia bidirezionale verticale 8">
            <a:extLst>
              <a:ext uri="{FF2B5EF4-FFF2-40B4-BE49-F238E27FC236}">
                <a16:creationId xmlns:a16="http://schemas.microsoft.com/office/drawing/2014/main" id="{3173DBB5-F841-47A2-8DF2-4272A25F6775}"/>
              </a:ext>
            </a:extLst>
          </p:cNvPr>
          <p:cNvSpPr/>
          <p:nvPr/>
        </p:nvSpPr>
        <p:spPr>
          <a:xfrm rot="2627810">
            <a:off x="2888441" y="2554954"/>
            <a:ext cx="216024" cy="720080"/>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dirty="0"/>
          </a:p>
        </p:txBody>
      </p:sp>
      <p:sp>
        <p:nvSpPr>
          <p:cNvPr id="13" name="Freccia bidirezionale verticale 12">
            <a:extLst>
              <a:ext uri="{FF2B5EF4-FFF2-40B4-BE49-F238E27FC236}">
                <a16:creationId xmlns:a16="http://schemas.microsoft.com/office/drawing/2014/main" id="{1F921B9A-0090-422E-ADFB-13AACC49D2DB}"/>
              </a:ext>
            </a:extLst>
          </p:cNvPr>
          <p:cNvSpPr/>
          <p:nvPr/>
        </p:nvSpPr>
        <p:spPr>
          <a:xfrm rot="18898734">
            <a:off x="5506417" y="2565467"/>
            <a:ext cx="216024" cy="720080"/>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9"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0000" y="135000"/>
            <a:ext cx="7560000" cy="405000"/>
          </a:xfrm>
        </p:spPr>
        <p:txBody>
          <a:bodyPr wrap="square" anchor="b">
            <a:normAutofit/>
          </a:bodyPr>
          <a:lstStyle/>
          <a:p>
            <a:pPr>
              <a:lnSpc>
                <a:spcPct val="90000"/>
              </a:lnSpc>
            </a:pPr>
            <a:r>
              <a:rPr lang="it-IT" sz="2200"/>
              <a:t>Sfide future per la SSL nel settore agricolo e forestale</a:t>
            </a:r>
          </a:p>
        </p:txBody>
      </p:sp>
      <p:pic>
        <p:nvPicPr>
          <p:cNvPr id="2" name="Immagine 1">
            <a:extLst>
              <a:ext uri="{FF2B5EF4-FFF2-40B4-BE49-F238E27FC236}">
                <a16:creationId xmlns:a16="http://schemas.microsoft.com/office/drawing/2014/main" id="{10400D41-BE51-431A-95CD-CC3284B75706}"/>
              </a:ext>
            </a:extLst>
          </p:cNvPr>
          <p:cNvPicPr>
            <a:picLocks noChangeAspect="1"/>
          </p:cNvPicPr>
          <p:nvPr/>
        </p:nvPicPr>
        <p:blipFill rotWithShape="1">
          <a:blip r:embed="rId3"/>
          <a:srcRect l="17374" r="23918"/>
          <a:stretch/>
        </p:blipFill>
        <p:spPr>
          <a:xfrm>
            <a:off x="3690001" y="837000"/>
            <a:ext cx="4279869" cy="3645000"/>
          </a:xfrm>
          <a:prstGeom prst="rect">
            <a:avLst/>
          </a:prstGeom>
          <a:noFill/>
        </p:spPr>
      </p:pic>
      <p:sp>
        <p:nvSpPr>
          <p:cNvPr id="16386" name="Content Placeholder 2"/>
          <p:cNvSpPr>
            <a:spLocks noGrp="1"/>
          </p:cNvSpPr>
          <p:nvPr>
            <p:ph type="body" sz="half" idx="2"/>
          </p:nvPr>
        </p:nvSpPr>
        <p:spPr>
          <a:xfrm>
            <a:off x="450000" y="837000"/>
            <a:ext cx="2880000" cy="3645000"/>
          </a:xfrm>
        </p:spPr>
        <p:txBody>
          <a:bodyPr wrap="square" anchor="t">
            <a:normAutofit/>
          </a:bodyPr>
          <a:lstStyle/>
          <a:p>
            <a:r>
              <a:rPr lang="it-IT" dirty="0"/>
              <a:t>Il report EU-OSHA ha preso in considerazione i principali trend riguardanti i settori agricolo e forestale</a:t>
            </a:r>
          </a:p>
          <a:p>
            <a:pPr marL="628650" lvl="1" indent="-171450">
              <a:buFont typeface="Arial" panose="020B0604020202020204" pitchFamily="34" charset="0"/>
              <a:buChar char="•"/>
            </a:pPr>
            <a:r>
              <a:rPr lang="it-IT" i="1" dirty="0"/>
              <a:t>Smart farming </a:t>
            </a:r>
            <a:r>
              <a:rPr lang="it-IT" dirty="0"/>
              <a:t>(agricoltura di precisione, digitalizzazione, droni…) e altri sviluppi tecnologici</a:t>
            </a:r>
          </a:p>
          <a:p>
            <a:pPr marL="628650" lvl="1" indent="-171450">
              <a:buFont typeface="Arial" panose="020B0604020202020204" pitchFamily="34" charset="0"/>
              <a:buChar char="•"/>
            </a:pPr>
            <a:r>
              <a:rPr lang="it-IT" dirty="0"/>
              <a:t>Cambiamenti climatici e problemi ambientali</a:t>
            </a:r>
          </a:p>
          <a:p>
            <a:pPr marL="628650" lvl="1" indent="-171450">
              <a:buFont typeface="Arial" panose="020B0604020202020204" pitchFamily="34" charset="0"/>
              <a:buChar char="•"/>
            </a:pPr>
            <a:r>
              <a:rPr lang="it-IT" dirty="0"/>
              <a:t>Cambiamenti sociali e del mercato</a:t>
            </a:r>
          </a:p>
          <a:p>
            <a:pPr marL="628650" lvl="1" indent="-171450">
              <a:buFont typeface="Arial" panose="020B0604020202020204" pitchFamily="34" charset="0"/>
              <a:buChar char="•"/>
            </a:pPr>
            <a:r>
              <a:rPr lang="it-IT" dirty="0"/>
              <a:t>Mercato del lavoro e problemi organizzativi</a:t>
            </a:r>
          </a:p>
          <a:p>
            <a:pPr marL="628650" lvl="1" indent="-171450">
              <a:buFont typeface="Arial" panose="020B0604020202020204" pitchFamily="34" charset="0"/>
              <a:buChar char="•"/>
            </a:pPr>
            <a:r>
              <a:rPr lang="it-IT" dirty="0"/>
              <a:t>Commercio internazionale e considerazioni economiche</a:t>
            </a:r>
          </a:p>
          <a:p>
            <a:endParaRPr lang="en-GB" dirty="0"/>
          </a:p>
        </p:txBody>
      </p:sp>
      <p:pic>
        <p:nvPicPr>
          <p:cNvPr id="4" name="Immagine 3" descr="Immagine che contiene natura, esterni, erba, campo&#10;&#10;Descrizione generata automaticamente">
            <a:extLst>
              <a:ext uri="{FF2B5EF4-FFF2-40B4-BE49-F238E27FC236}">
                <a16:creationId xmlns:a16="http://schemas.microsoft.com/office/drawing/2014/main" id="{0D56CD1C-6DB2-4FB5-99B2-C674AB951A3E}"/>
              </a:ext>
            </a:extLst>
          </p:cNvPr>
          <p:cNvPicPr>
            <a:picLocks noChangeAspect="1"/>
          </p:cNvPicPr>
          <p:nvPr/>
        </p:nvPicPr>
        <p:blipFill rotWithShape="1">
          <a:blip r:embed="rId4">
            <a:extLst>
              <a:ext uri="{28A0092B-C50C-407E-A947-70E740481C1C}">
                <a14:useLocalDpi xmlns:a14="http://schemas.microsoft.com/office/drawing/2010/main" val="0"/>
              </a:ext>
            </a:extLst>
          </a:blip>
          <a:srcRect l="20930" r="16829"/>
          <a:stretch/>
        </p:blipFill>
        <p:spPr>
          <a:xfrm>
            <a:off x="3690000" y="940436"/>
            <a:ext cx="4279869" cy="3438128"/>
          </a:xfrm>
          <a:prstGeom prst="rect">
            <a:avLst/>
          </a:prstGeom>
        </p:spPr>
      </p:pic>
      <p:pic>
        <p:nvPicPr>
          <p:cNvPr id="5" name="Immagine 4">
            <a:extLst>
              <a:ext uri="{FF2B5EF4-FFF2-40B4-BE49-F238E27FC236}">
                <a16:creationId xmlns:a16="http://schemas.microsoft.com/office/drawing/2014/main" id="{D80A4E55-6273-4478-9290-11E9E4CE9CD2}"/>
              </a:ext>
            </a:extLst>
          </p:cNvPr>
          <p:cNvPicPr>
            <a:picLocks noChangeAspect="1"/>
          </p:cNvPicPr>
          <p:nvPr/>
        </p:nvPicPr>
        <p:blipFill rotWithShape="1">
          <a:blip r:embed="rId5"/>
          <a:srcRect l="12038" r="11469"/>
          <a:stretch/>
        </p:blipFill>
        <p:spPr>
          <a:xfrm>
            <a:off x="3674067" y="797561"/>
            <a:ext cx="4279869" cy="3723878"/>
          </a:xfrm>
          <a:prstGeom prst="rect">
            <a:avLst/>
          </a:prstGeom>
        </p:spPr>
      </p:pic>
      <p:pic>
        <p:nvPicPr>
          <p:cNvPr id="7" name="Immagine 6" descr="Immagine che contiene erba, persona, esterni, macchina&#10;&#10;Descrizione generata automaticamente">
            <a:extLst>
              <a:ext uri="{FF2B5EF4-FFF2-40B4-BE49-F238E27FC236}">
                <a16:creationId xmlns:a16="http://schemas.microsoft.com/office/drawing/2014/main" id="{0BB0C15F-D746-4D82-A3F1-B9DF83E3173C}"/>
              </a:ext>
            </a:extLst>
          </p:cNvPr>
          <p:cNvPicPr>
            <a:picLocks noChangeAspect="1"/>
          </p:cNvPicPr>
          <p:nvPr/>
        </p:nvPicPr>
        <p:blipFill rotWithShape="1">
          <a:blip r:embed="rId6">
            <a:extLst>
              <a:ext uri="{28A0092B-C50C-407E-A947-70E740481C1C}">
                <a14:useLocalDpi xmlns:a14="http://schemas.microsoft.com/office/drawing/2010/main" val="0"/>
              </a:ext>
            </a:extLst>
          </a:blip>
          <a:srcRect l="9708" r="8761"/>
          <a:stretch/>
        </p:blipFill>
        <p:spPr>
          <a:xfrm>
            <a:off x="3582972" y="830695"/>
            <a:ext cx="4462057" cy="3645000"/>
          </a:xfrm>
          <a:prstGeom prst="rect">
            <a:avLst/>
          </a:prstGeom>
        </p:spPr>
      </p:pic>
      <p:pic>
        <p:nvPicPr>
          <p:cNvPr id="9" name="Immagine 8" descr="Immagine che contiene luce&#10;&#10;Descrizione generata automaticamente">
            <a:extLst>
              <a:ext uri="{FF2B5EF4-FFF2-40B4-BE49-F238E27FC236}">
                <a16:creationId xmlns:a16="http://schemas.microsoft.com/office/drawing/2014/main" id="{5B959BF0-1A85-4D2E-87F6-380C92B9DD44}"/>
              </a:ext>
            </a:extLst>
          </p:cNvPr>
          <p:cNvPicPr>
            <a:picLocks noChangeAspect="1"/>
          </p:cNvPicPr>
          <p:nvPr/>
        </p:nvPicPr>
        <p:blipFill rotWithShape="1">
          <a:blip r:embed="rId7">
            <a:extLst>
              <a:ext uri="{28A0092B-C50C-407E-A947-70E740481C1C}">
                <a14:useLocalDpi xmlns:a14="http://schemas.microsoft.com/office/drawing/2010/main" val="0"/>
              </a:ext>
            </a:extLst>
          </a:blip>
          <a:srcRect l="1841" r="33433"/>
          <a:stretch/>
        </p:blipFill>
        <p:spPr>
          <a:xfrm>
            <a:off x="3524291" y="797561"/>
            <a:ext cx="4611285" cy="37238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animEffect transition="in" filter="fade">
                                      <p:cBhvr>
                                        <p:cTn id="7" dur="500"/>
                                        <p:tgtEl>
                                          <p:spTgt spid="16386">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animEffect transition="in" filter="fade">
                                      <p:cBhvr>
                                        <p:cTn id="15" dur="500"/>
                                        <p:tgtEl>
                                          <p:spTgt spid="16386">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386">
                                            <p:txEl>
                                              <p:pRg st="3" end="3"/>
                                            </p:txEl>
                                          </p:spTgt>
                                        </p:tgtEl>
                                        <p:attrNameLst>
                                          <p:attrName>style.visibility</p:attrName>
                                        </p:attrNameLst>
                                      </p:cBhvr>
                                      <p:to>
                                        <p:strVal val="visible"/>
                                      </p:to>
                                    </p:set>
                                    <p:animEffect transition="in" filter="fade">
                                      <p:cBhvr>
                                        <p:cTn id="23" dur="500"/>
                                        <p:tgtEl>
                                          <p:spTgt spid="16386">
                                            <p:txEl>
                                              <p:pRg st="3" end="3"/>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386">
                                            <p:txEl>
                                              <p:pRg st="4" end="4"/>
                                            </p:txEl>
                                          </p:spTgt>
                                        </p:tgtEl>
                                        <p:attrNameLst>
                                          <p:attrName>style.visibility</p:attrName>
                                        </p:attrNameLst>
                                      </p:cBhvr>
                                      <p:to>
                                        <p:strVal val="visible"/>
                                      </p:to>
                                    </p:set>
                                    <p:animEffect transition="in" filter="fade">
                                      <p:cBhvr>
                                        <p:cTn id="31" dur="500"/>
                                        <p:tgtEl>
                                          <p:spTgt spid="16386">
                                            <p:txEl>
                                              <p:pRg st="4" end="4"/>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386">
                                            <p:txEl>
                                              <p:pRg st="5" end="5"/>
                                            </p:txEl>
                                          </p:spTgt>
                                        </p:tgtEl>
                                        <p:attrNameLst>
                                          <p:attrName>style.visibility</p:attrName>
                                        </p:attrNameLst>
                                      </p:cBhvr>
                                      <p:to>
                                        <p:strVal val="visible"/>
                                      </p:to>
                                    </p:set>
                                    <p:animEffect transition="in" filter="fade">
                                      <p:cBhvr>
                                        <p:cTn id="39" dur="500"/>
                                        <p:tgtEl>
                                          <p:spTgt spid="16386">
                                            <p:txEl>
                                              <p:pRg st="5" end="5"/>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0000" y="135000"/>
            <a:ext cx="7560000" cy="367200"/>
          </a:xfrm>
        </p:spPr>
        <p:txBody>
          <a:bodyPr wrap="square" anchor="ctr">
            <a:normAutofit/>
          </a:bodyPr>
          <a:lstStyle/>
          <a:p>
            <a:pPr>
              <a:lnSpc>
                <a:spcPct val="90000"/>
              </a:lnSpc>
            </a:pPr>
            <a:r>
              <a:rPr lang="it-IT" sz="2000"/>
              <a:t>Smart farming e altri sviluppi tecnologici</a:t>
            </a:r>
          </a:p>
        </p:txBody>
      </p:sp>
      <p:pic>
        <p:nvPicPr>
          <p:cNvPr id="2" name="Immagine 1" descr="Immagine che contiene erba, tavolo, campo, sedendo&#10;&#10;Descrizione generata automaticamente">
            <a:extLst>
              <a:ext uri="{FF2B5EF4-FFF2-40B4-BE49-F238E27FC236}">
                <a16:creationId xmlns:a16="http://schemas.microsoft.com/office/drawing/2014/main" id="{E758137A-2743-4DF6-8983-4B126DC2FBE4}"/>
              </a:ext>
            </a:extLst>
          </p:cNvPr>
          <p:cNvPicPr>
            <a:picLocks noChangeAspect="1"/>
          </p:cNvPicPr>
          <p:nvPr/>
        </p:nvPicPr>
        <p:blipFill>
          <a:blip r:embed="rId3"/>
          <a:stretch>
            <a:fillRect/>
          </a:stretch>
        </p:blipFill>
        <p:spPr>
          <a:xfrm>
            <a:off x="449999" y="1471499"/>
            <a:ext cx="3600000" cy="2376000"/>
          </a:xfrm>
          <a:prstGeom prst="rect">
            <a:avLst/>
          </a:prstGeom>
          <a:noFill/>
        </p:spPr>
      </p:pic>
      <p:sp>
        <p:nvSpPr>
          <p:cNvPr id="16386" name="Content Placeholder 2"/>
          <p:cNvSpPr>
            <a:spLocks noGrp="1"/>
          </p:cNvSpPr>
          <p:nvPr>
            <p:ph sz="half" idx="2"/>
          </p:nvPr>
        </p:nvSpPr>
        <p:spPr>
          <a:xfrm>
            <a:off x="4283968" y="808450"/>
            <a:ext cx="4050432" cy="4171500"/>
          </a:xfrm>
        </p:spPr>
        <p:txBody>
          <a:bodyPr wrap="square" anchor="t">
            <a:normAutofit fontScale="92500"/>
          </a:bodyPr>
          <a:lstStyle/>
          <a:p>
            <a:pPr>
              <a:lnSpc>
                <a:spcPct val="90000"/>
              </a:lnSpc>
            </a:pPr>
            <a:r>
              <a:rPr lang="it-IT" sz="1500" dirty="0"/>
              <a:t>Hanno la potenzialità di ridurre i rischi per la salute e la sicurezza dei lavoratori</a:t>
            </a:r>
          </a:p>
          <a:p>
            <a:pPr marL="0" indent="0">
              <a:lnSpc>
                <a:spcPct val="90000"/>
              </a:lnSpc>
              <a:buNone/>
            </a:pPr>
            <a:endParaRPr lang="it-IT" sz="1500" dirty="0"/>
          </a:p>
          <a:p>
            <a:pPr lvl="1">
              <a:lnSpc>
                <a:spcPct val="120000"/>
              </a:lnSpc>
              <a:spcAft>
                <a:spcPts val="600"/>
              </a:spcAft>
            </a:pPr>
            <a:r>
              <a:rPr lang="it-IT" sz="1400" dirty="0"/>
              <a:t>Forza lavoro sostituita da capitale </a:t>
            </a:r>
            <a:r>
              <a:rPr lang="it-IT" sz="1400" dirty="0">
                <a:sym typeface="Wingdings 3" panose="05040102010807070707" pitchFamily="18" charset="2"/>
              </a:rPr>
              <a:t></a:t>
            </a:r>
            <a:r>
              <a:rPr lang="it-IT" sz="1400" dirty="0"/>
              <a:t> riduzione infortuni e </a:t>
            </a:r>
            <a:r>
              <a:rPr lang="it-IT" sz="1400" dirty="0" err="1"/>
              <a:t>m.p.</a:t>
            </a:r>
            <a:endParaRPr lang="it-IT" sz="1400" dirty="0"/>
          </a:p>
          <a:p>
            <a:pPr lvl="1">
              <a:lnSpc>
                <a:spcPct val="120000"/>
              </a:lnSpc>
              <a:spcAft>
                <a:spcPts val="600"/>
              </a:spcAft>
            </a:pPr>
            <a:r>
              <a:rPr lang="it-IT" sz="1400" dirty="0"/>
              <a:t>Miglioramento del controllo dei processi e gestione dei sistemi di sicurezza e salute sul lavoro</a:t>
            </a:r>
          </a:p>
          <a:p>
            <a:pPr lvl="1">
              <a:lnSpc>
                <a:spcPct val="120000"/>
              </a:lnSpc>
              <a:spcAft>
                <a:spcPts val="600"/>
              </a:spcAft>
            </a:pPr>
            <a:r>
              <a:rPr lang="it-IT" sz="1400" dirty="0"/>
              <a:t>Minore esposizione a sostanze pericolose e a rischi fisici</a:t>
            </a:r>
          </a:p>
          <a:p>
            <a:pPr lvl="1">
              <a:lnSpc>
                <a:spcPct val="120000"/>
              </a:lnSpc>
              <a:spcAft>
                <a:spcPts val="600"/>
              </a:spcAft>
            </a:pPr>
            <a:r>
              <a:rPr lang="it-IT" sz="1400" dirty="0"/>
              <a:t>Miglioramento del «work-life balance» per gli agricoltori</a:t>
            </a:r>
          </a:p>
          <a:p>
            <a:pPr lvl="1">
              <a:lnSpc>
                <a:spcPct val="120000"/>
              </a:lnSpc>
              <a:spcAft>
                <a:spcPts val="600"/>
              </a:spcAft>
            </a:pPr>
            <a:r>
              <a:rPr lang="it-IT" sz="1400" dirty="0"/>
              <a:t>Tecnologie di monitoraggio smart per la SSL</a:t>
            </a:r>
          </a:p>
          <a:p>
            <a:pPr lvl="1">
              <a:lnSpc>
                <a:spcPct val="120000"/>
              </a:lnSpc>
              <a:spcAft>
                <a:spcPts val="600"/>
              </a:spcAft>
            </a:pPr>
            <a:r>
              <a:rPr lang="it-IT" sz="1400" dirty="0"/>
              <a:t>Nel settore forestale la diffusione degli </a:t>
            </a:r>
            <a:r>
              <a:rPr lang="it-IT" sz="1400" dirty="0" err="1"/>
              <a:t>harvester</a:t>
            </a:r>
            <a:r>
              <a:rPr lang="it-IT" sz="1400" dirty="0"/>
              <a:t> ridurrà drasticamente gli infortuni</a:t>
            </a:r>
          </a:p>
          <a:p>
            <a:pPr>
              <a:lnSpc>
                <a:spcPct val="90000"/>
              </a:lnSpc>
            </a:pPr>
            <a:endParaRPr lang="en-GB" sz="1500" dirty="0"/>
          </a:p>
        </p:txBody>
      </p:sp>
      <p:pic>
        <p:nvPicPr>
          <p:cNvPr id="4" name="Immagine 3" descr="Immagine che contiene esterni, camion, erba, foresta&#10;&#10;Descrizione generata automaticamente">
            <a:extLst>
              <a:ext uri="{FF2B5EF4-FFF2-40B4-BE49-F238E27FC236}">
                <a16:creationId xmlns:a16="http://schemas.microsoft.com/office/drawing/2014/main" id="{273E926B-A98A-4030-8BB8-5C8ED24AF1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70" r="5218"/>
          <a:stretch/>
        </p:blipFill>
        <p:spPr>
          <a:xfrm>
            <a:off x="408974" y="1471499"/>
            <a:ext cx="3641025" cy="2439543"/>
          </a:xfrm>
          <a:prstGeom prst="rect">
            <a:avLst/>
          </a:prstGeom>
        </p:spPr>
      </p:pic>
    </p:spTree>
    <p:extLst>
      <p:ext uri="{BB962C8B-B14F-4D97-AF65-F5344CB8AC3E}">
        <p14:creationId xmlns:p14="http://schemas.microsoft.com/office/powerpoint/2010/main" val="1235859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2" end="2"/>
                                            </p:txEl>
                                          </p:spTgt>
                                        </p:tgtEl>
                                        <p:attrNameLst>
                                          <p:attrName>style.visibility</p:attrName>
                                        </p:attrNameLst>
                                      </p:cBhvr>
                                      <p:to>
                                        <p:strVal val="visible"/>
                                      </p:to>
                                    </p:set>
                                    <p:animEffect transition="in" filter="fade">
                                      <p:cBhvr>
                                        <p:cTn id="7" dur="500"/>
                                        <p:tgtEl>
                                          <p:spTgt spid="1638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xEl>
                                              <p:pRg st="3" end="3"/>
                                            </p:txEl>
                                          </p:spTgt>
                                        </p:tgtEl>
                                        <p:attrNameLst>
                                          <p:attrName>style.visibility</p:attrName>
                                        </p:attrNameLst>
                                      </p:cBhvr>
                                      <p:to>
                                        <p:strVal val="visible"/>
                                      </p:to>
                                    </p:set>
                                    <p:animEffect transition="in" filter="fade">
                                      <p:cBhvr>
                                        <p:cTn id="12" dur="500"/>
                                        <p:tgtEl>
                                          <p:spTgt spid="1638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6">
                                            <p:txEl>
                                              <p:pRg st="4" end="4"/>
                                            </p:txEl>
                                          </p:spTgt>
                                        </p:tgtEl>
                                        <p:attrNameLst>
                                          <p:attrName>style.visibility</p:attrName>
                                        </p:attrNameLst>
                                      </p:cBhvr>
                                      <p:to>
                                        <p:strVal val="visible"/>
                                      </p:to>
                                    </p:set>
                                    <p:animEffect transition="in" filter="fade">
                                      <p:cBhvr>
                                        <p:cTn id="17" dur="500"/>
                                        <p:tgtEl>
                                          <p:spTgt spid="1638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86">
                                            <p:txEl>
                                              <p:pRg st="5" end="5"/>
                                            </p:txEl>
                                          </p:spTgt>
                                        </p:tgtEl>
                                        <p:attrNameLst>
                                          <p:attrName>style.visibility</p:attrName>
                                        </p:attrNameLst>
                                      </p:cBhvr>
                                      <p:to>
                                        <p:strVal val="visible"/>
                                      </p:to>
                                    </p:set>
                                    <p:animEffect transition="in" filter="fade">
                                      <p:cBhvr>
                                        <p:cTn id="22" dur="500"/>
                                        <p:tgtEl>
                                          <p:spTgt spid="1638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86">
                                            <p:txEl>
                                              <p:pRg st="6" end="6"/>
                                            </p:txEl>
                                          </p:spTgt>
                                        </p:tgtEl>
                                        <p:attrNameLst>
                                          <p:attrName>style.visibility</p:attrName>
                                        </p:attrNameLst>
                                      </p:cBhvr>
                                      <p:to>
                                        <p:strVal val="visible"/>
                                      </p:to>
                                    </p:set>
                                    <p:animEffect transition="in" filter="fade">
                                      <p:cBhvr>
                                        <p:cTn id="27" dur="500"/>
                                        <p:tgtEl>
                                          <p:spTgt spid="1638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86">
                                            <p:txEl>
                                              <p:pRg st="7" end="7"/>
                                            </p:txEl>
                                          </p:spTgt>
                                        </p:tgtEl>
                                        <p:attrNameLst>
                                          <p:attrName>style.visibility</p:attrName>
                                        </p:attrNameLst>
                                      </p:cBhvr>
                                      <p:to>
                                        <p:strVal val="visible"/>
                                      </p:to>
                                    </p:set>
                                    <p:animEffect transition="in" filter="fade">
                                      <p:cBhvr>
                                        <p:cTn id="32" dur="500"/>
                                        <p:tgtEl>
                                          <p:spTgt spid="16386">
                                            <p:txEl>
                                              <p:pRg st="7" end="7"/>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49263" y="134541"/>
            <a:ext cx="7561262" cy="367903"/>
          </a:xfrm>
        </p:spPr>
        <p:txBody>
          <a:bodyPr wrap="square" anchor="ctr">
            <a:normAutofit/>
          </a:bodyPr>
          <a:lstStyle/>
          <a:p>
            <a:pPr>
              <a:lnSpc>
                <a:spcPct val="90000"/>
              </a:lnSpc>
            </a:pPr>
            <a:r>
              <a:rPr lang="it-IT" sz="2000" dirty="0"/>
              <a:t>Aspetti da considerare</a:t>
            </a:r>
          </a:p>
        </p:txBody>
      </p:sp>
      <p:sp>
        <p:nvSpPr>
          <p:cNvPr id="16386" name="Content Placeholder 2"/>
          <p:cNvSpPr>
            <a:spLocks noGrp="1"/>
          </p:cNvSpPr>
          <p:nvPr>
            <p:ph sz="half" idx="2"/>
          </p:nvPr>
        </p:nvSpPr>
        <p:spPr>
          <a:xfrm>
            <a:off x="449999" y="1136510"/>
            <a:ext cx="3834408" cy="3235440"/>
          </a:xfrm>
        </p:spPr>
        <p:txBody>
          <a:bodyPr wrap="square" anchor="t">
            <a:normAutofit/>
          </a:bodyPr>
          <a:lstStyle/>
          <a:p>
            <a:pPr lvl="1">
              <a:lnSpc>
                <a:spcPct val="90000"/>
              </a:lnSpc>
            </a:pPr>
            <a:r>
              <a:rPr lang="it-IT" sz="1700" dirty="0">
                <a:solidFill>
                  <a:schemeClr val="tx2"/>
                </a:solidFill>
              </a:rPr>
              <a:t>Le nuove tecnologie devono essere valutate</a:t>
            </a:r>
          </a:p>
          <a:p>
            <a:pPr lvl="1">
              <a:lnSpc>
                <a:spcPct val="90000"/>
              </a:lnSpc>
            </a:pPr>
            <a:r>
              <a:rPr lang="it-IT" sz="1700" dirty="0">
                <a:solidFill>
                  <a:schemeClr val="tx2"/>
                </a:solidFill>
              </a:rPr>
              <a:t>Devono essere definiti protocolli di sicurezza</a:t>
            </a:r>
          </a:p>
          <a:p>
            <a:pPr lvl="1">
              <a:lnSpc>
                <a:spcPct val="90000"/>
              </a:lnSpc>
            </a:pPr>
            <a:r>
              <a:rPr lang="it-IT" sz="1700" dirty="0">
                <a:solidFill>
                  <a:schemeClr val="tx2"/>
                </a:solidFill>
              </a:rPr>
              <a:t>Il lavoro in solitudine potrebbe aumentare</a:t>
            </a:r>
          </a:p>
          <a:p>
            <a:pPr lvl="1">
              <a:lnSpc>
                <a:spcPct val="90000"/>
              </a:lnSpc>
            </a:pPr>
            <a:r>
              <a:rPr lang="it-IT" sz="1700" dirty="0">
                <a:solidFill>
                  <a:schemeClr val="tx2"/>
                </a:solidFill>
              </a:rPr>
              <a:t>Aspetti etici nell’introduzione dell’Intelligenza Artificiale sono da considerare</a:t>
            </a:r>
          </a:p>
          <a:p>
            <a:pPr lvl="1">
              <a:lnSpc>
                <a:spcPct val="90000"/>
              </a:lnSpc>
            </a:pPr>
            <a:r>
              <a:rPr lang="it-IT" sz="1700" dirty="0">
                <a:solidFill>
                  <a:schemeClr val="tx2"/>
                </a:solidFill>
              </a:rPr>
              <a:t>Sicurezza dei dati, hacking ed altre interferenze</a:t>
            </a:r>
          </a:p>
          <a:p>
            <a:pPr lvl="1">
              <a:lnSpc>
                <a:spcPct val="90000"/>
              </a:lnSpc>
            </a:pPr>
            <a:r>
              <a:rPr lang="it-IT" sz="1700" dirty="0">
                <a:solidFill>
                  <a:schemeClr val="tx2"/>
                </a:solidFill>
              </a:rPr>
              <a:t>La formazione dovrà essere adattata alle nuove tecnologie</a:t>
            </a:r>
          </a:p>
          <a:p>
            <a:pPr>
              <a:lnSpc>
                <a:spcPct val="90000"/>
              </a:lnSpc>
            </a:pPr>
            <a:endParaRPr lang="en-GB" sz="1700" dirty="0"/>
          </a:p>
        </p:txBody>
      </p:sp>
      <p:pic>
        <p:nvPicPr>
          <p:cNvPr id="2" name="Immagine 1">
            <a:extLst>
              <a:ext uri="{FF2B5EF4-FFF2-40B4-BE49-F238E27FC236}">
                <a16:creationId xmlns:a16="http://schemas.microsoft.com/office/drawing/2014/main" id="{8409742A-CE82-42C9-B215-280EB6FB6714}"/>
              </a:ext>
            </a:extLst>
          </p:cNvPr>
          <p:cNvPicPr>
            <a:picLocks noChangeAspect="1"/>
          </p:cNvPicPr>
          <p:nvPr/>
        </p:nvPicPr>
        <p:blipFill rotWithShape="1">
          <a:blip r:embed="rId3"/>
          <a:srcRect l="34849" r="9596"/>
          <a:stretch/>
        </p:blipFill>
        <p:spPr>
          <a:xfrm>
            <a:off x="4676482" y="1026471"/>
            <a:ext cx="3834408" cy="3450967"/>
          </a:xfrm>
          <a:prstGeom prst="rect">
            <a:avLst/>
          </a:prstGeom>
          <a:ln>
            <a:noFill/>
          </a:ln>
          <a:effectLst>
            <a:softEdge rad="112500"/>
          </a:effectLst>
        </p:spPr>
      </p:pic>
    </p:spTree>
    <p:extLst>
      <p:ext uri="{BB962C8B-B14F-4D97-AF65-F5344CB8AC3E}">
        <p14:creationId xmlns:p14="http://schemas.microsoft.com/office/powerpoint/2010/main" val="3542178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500"/>
                                        <p:tgtEl>
                                          <p:spTgt spid="163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xEl>
                                              <p:pRg st="1" end="1"/>
                                            </p:txEl>
                                          </p:spTgt>
                                        </p:tgtEl>
                                        <p:attrNameLst>
                                          <p:attrName>style.visibility</p:attrName>
                                        </p:attrNameLst>
                                      </p:cBhvr>
                                      <p:to>
                                        <p:strVal val="visible"/>
                                      </p:to>
                                    </p:set>
                                    <p:animEffect transition="in" filter="fade">
                                      <p:cBhvr>
                                        <p:cTn id="12" dur="500"/>
                                        <p:tgtEl>
                                          <p:spTgt spid="163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6">
                                            <p:txEl>
                                              <p:pRg st="2" end="2"/>
                                            </p:txEl>
                                          </p:spTgt>
                                        </p:tgtEl>
                                        <p:attrNameLst>
                                          <p:attrName>style.visibility</p:attrName>
                                        </p:attrNameLst>
                                      </p:cBhvr>
                                      <p:to>
                                        <p:strVal val="visible"/>
                                      </p:to>
                                    </p:set>
                                    <p:animEffect transition="in" filter="fade">
                                      <p:cBhvr>
                                        <p:cTn id="17" dur="500"/>
                                        <p:tgtEl>
                                          <p:spTgt spid="163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86">
                                            <p:txEl>
                                              <p:pRg st="3" end="3"/>
                                            </p:txEl>
                                          </p:spTgt>
                                        </p:tgtEl>
                                        <p:attrNameLst>
                                          <p:attrName>style.visibility</p:attrName>
                                        </p:attrNameLst>
                                      </p:cBhvr>
                                      <p:to>
                                        <p:strVal val="visible"/>
                                      </p:to>
                                    </p:set>
                                    <p:animEffect transition="in" filter="fade">
                                      <p:cBhvr>
                                        <p:cTn id="22" dur="500"/>
                                        <p:tgtEl>
                                          <p:spTgt spid="163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86">
                                            <p:txEl>
                                              <p:pRg st="4" end="4"/>
                                            </p:txEl>
                                          </p:spTgt>
                                        </p:tgtEl>
                                        <p:attrNameLst>
                                          <p:attrName>style.visibility</p:attrName>
                                        </p:attrNameLst>
                                      </p:cBhvr>
                                      <p:to>
                                        <p:strVal val="visible"/>
                                      </p:to>
                                    </p:set>
                                    <p:animEffect transition="in" filter="fade">
                                      <p:cBhvr>
                                        <p:cTn id="27" dur="500"/>
                                        <p:tgtEl>
                                          <p:spTgt spid="163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86">
                                            <p:txEl>
                                              <p:pRg st="5" end="5"/>
                                            </p:txEl>
                                          </p:spTgt>
                                        </p:tgtEl>
                                        <p:attrNameLst>
                                          <p:attrName>style.visibility</p:attrName>
                                        </p:attrNameLst>
                                      </p:cBhvr>
                                      <p:to>
                                        <p:strVal val="visible"/>
                                      </p:to>
                                    </p:set>
                                    <p:animEffect transition="in" filter="fade">
                                      <p:cBhvr>
                                        <p:cTn id="32" dur="500"/>
                                        <p:tgtEl>
                                          <p:spTgt spid="163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0000" y="135000"/>
            <a:ext cx="7560000" cy="367200"/>
          </a:xfrm>
        </p:spPr>
        <p:txBody>
          <a:bodyPr wrap="square" anchor="ctr">
            <a:normAutofit/>
          </a:bodyPr>
          <a:lstStyle/>
          <a:p>
            <a:pPr>
              <a:lnSpc>
                <a:spcPct val="90000"/>
              </a:lnSpc>
            </a:pPr>
            <a:r>
              <a:rPr lang="it-IT" sz="2000" dirty="0"/>
              <a:t>Impatto dei cambiamenti climatici nella SSL in agricoltura</a:t>
            </a:r>
          </a:p>
        </p:txBody>
      </p:sp>
      <p:pic>
        <p:nvPicPr>
          <p:cNvPr id="2" name="Immagine 1" descr="Immagine che contiene esterni, erba, macchina, sedendo&#10;&#10;Descrizione generata automaticamente">
            <a:extLst>
              <a:ext uri="{FF2B5EF4-FFF2-40B4-BE49-F238E27FC236}">
                <a16:creationId xmlns:a16="http://schemas.microsoft.com/office/drawing/2014/main" id="{C61D8ED9-32A2-458E-B65D-28319D9457F3}"/>
              </a:ext>
            </a:extLst>
          </p:cNvPr>
          <p:cNvPicPr>
            <a:picLocks noChangeAspect="1"/>
          </p:cNvPicPr>
          <p:nvPr/>
        </p:nvPicPr>
        <p:blipFill rotWithShape="1">
          <a:blip r:embed="rId3"/>
          <a:srcRect l="18415" r="26029"/>
          <a:stretch/>
        </p:blipFill>
        <p:spPr>
          <a:xfrm>
            <a:off x="449999" y="836999"/>
            <a:ext cx="3600000" cy="3645000"/>
          </a:xfrm>
          <a:prstGeom prst="rect">
            <a:avLst/>
          </a:prstGeom>
          <a:noFill/>
        </p:spPr>
      </p:pic>
      <p:sp>
        <p:nvSpPr>
          <p:cNvPr id="16386" name="Content Placeholder 2"/>
          <p:cNvSpPr>
            <a:spLocks noGrp="1"/>
          </p:cNvSpPr>
          <p:nvPr>
            <p:ph sz="half" idx="2"/>
          </p:nvPr>
        </p:nvSpPr>
        <p:spPr>
          <a:xfrm>
            <a:off x="4410000" y="837000"/>
            <a:ext cx="3600000" cy="3645000"/>
          </a:xfrm>
        </p:spPr>
        <p:txBody>
          <a:bodyPr wrap="square" anchor="t">
            <a:normAutofit/>
          </a:bodyPr>
          <a:lstStyle/>
          <a:p>
            <a:pPr>
              <a:lnSpc>
                <a:spcPct val="90000"/>
              </a:lnSpc>
            </a:pPr>
            <a:r>
              <a:rPr lang="it-IT" sz="1400" dirty="0"/>
              <a:t>Eventi climatici estremi</a:t>
            </a:r>
          </a:p>
          <a:p>
            <a:pPr lvl="1">
              <a:lnSpc>
                <a:spcPct val="90000"/>
              </a:lnSpc>
            </a:pPr>
            <a:r>
              <a:rPr lang="it-IT" sz="1400" dirty="0"/>
              <a:t>Maggiore rischio di incidenti, stress, pressioni finanziarie</a:t>
            </a:r>
          </a:p>
          <a:p>
            <a:pPr>
              <a:lnSpc>
                <a:spcPct val="90000"/>
              </a:lnSpc>
            </a:pPr>
            <a:r>
              <a:rPr lang="it-IT" sz="1400" dirty="0"/>
              <a:t>Esposizione al caldo</a:t>
            </a:r>
          </a:p>
          <a:p>
            <a:pPr lvl="1">
              <a:lnSpc>
                <a:spcPct val="90000"/>
              </a:lnSpc>
            </a:pPr>
            <a:r>
              <a:rPr lang="it-IT" sz="1400" dirty="0"/>
              <a:t>Aumento tumori della pelle, disidratazione, cambiamento nei modelli di lavoro</a:t>
            </a:r>
          </a:p>
          <a:p>
            <a:pPr>
              <a:lnSpc>
                <a:spcPct val="90000"/>
              </a:lnSpc>
            </a:pPr>
            <a:r>
              <a:rPr lang="it-IT" sz="1400" dirty="0"/>
              <a:t>Diffusione di malattie da insetti e parassiti</a:t>
            </a:r>
          </a:p>
          <a:p>
            <a:pPr lvl="1">
              <a:lnSpc>
                <a:spcPct val="90000"/>
              </a:lnSpc>
            </a:pPr>
            <a:r>
              <a:rPr lang="it-IT" sz="1400" dirty="0"/>
              <a:t>Nuove malattie si stanno diffondendo</a:t>
            </a:r>
          </a:p>
          <a:p>
            <a:pPr>
              <a:lnSpc>
                <a:spcPct val="90000"/>
              </a:lnSpc>
            </a:pPr>
            <a:r>
              <a:rPr lang="it-IT" sz="1400" dirty="0"/>
              <a:t>Maggiore esposizione a polvere</a:t>
            </a:r>
          </a:p>
          <a:p>
            <a:pPr lvl="1">
              <a:lnSpc>
                <a:spcPct val="90000"/>
              </a:lnSpc>
            </a:pPr>
            <a:r>
              <a:rPr lang="it-IT" sz="1400" dirty="0"/>
              <a:t>La siccità aumenta il rischio</a:t>
            </a:r>
          </a:p>
          <a:p>
            <a:pPr>
              <a:lnSpc>
                <a:spcPct val="90000"/>
              </a:lnSpc>
            </a:pPr>
            <a:r>
              <a:rPr lang="it-IT" sz="1400" dirty="0"/>
              <a:t>Salute mentale</a:t>
            </a:r>
          </a:p>
          <a:p>
            <a:pPr lvl="1">
              <a:lnSpc>
                <a:spcPct val="90000"/>
              </a:lnSpc>
            </a:pPr>
            <a:r>
              <a:rPr lang="it-IT" sz="1400" dirty="0"/>
              <a:t>Distress, perdite finanziarie e altri problemi correlati (imprenditori agricoli)</a:t>
            </a:r>
          </a:p>
        </p:txBody>
      </p:sp>
      <p:pic>
        <p:nvPicPr>
          <p:cNvPr id="4" name="Immagine 3">
            <a:extLst>
              <a:ext uri="{FF2B5EF4-FFF2-40B4-BE49-F238E27FC236}">
                <a16:creationId xmlns:a16="http://schemas.microsoft.com/office/drawing/2014/main" id="{6AEA0985-F193-4F33-956D-F4A316D7BE8A}"/>
              </a:ext>
            </a:extLst>
          </p:cNvPr>
          <p:cNvPicPr>
            <a:picLocks noChangeAspect="1"/>
          </p:cNvPicPr>
          <p:nvPr/>
        </p:nvPicPr>
        <p:blipFill rotWithShape="1">
          <a:blip r:embed="rId4"/>
          <a:srcRect l="1049" t="2625" r="1203" b="3789"/>
          <a:stretch/>
        </p:blipFill>
        <p:spPr>
          <a:xfrm>
            <a:off x="449999" y="816191"/>
            <a:ext cx="3598053" cy="3665808"/>
          </a:xfrm>
          <a:prstGeom prst="rect">
            <a:avLst/>
          </a:prstGeom>
        </p:spPr>
      </p:pic>
      <p:pic>
        <p:nvPicPr>
          <p:cNvPr id="6" name="Immagine 5" descr="Immagine che contiene esterni, albero, pianta, erba&#10;&#10;Descrizione generata automaticamente">
            <a:extLst>
              <a:ext uri="{FF2B5EF4-FFF2-40B4-BE49-F238E27FC236}">
                <a16:creationId xmlns:a16="http://schemas.microsoft.com/office/drawing/2014/main" id="{8DBE533A-1ED6-4BD1-9A20-49A0AFB34F34}"/>
              </a:ext>
            </a:extLst>
          </p:cNvPr>
          <p:cNvPicPr>
            <a:picLocks noChangeAspect="1"/>
          </p:cNvPicPr>
          <p:nvPr/>
        </p:nvPicPr>
        <p:blipFill rotWithShape="1">
          <a:blip r:embed="rId5">
            <a:extLst>
              <a:ext uri="{28A0092B-C50C-407E-A947-70E740481C1C}">
                <a14:useLocalDpi xmlns:a14="http://schemas.microsoft.com/office/drawing/2010/main" val="0"/>
              </a:ext>
            </a:extLst>
          </a:blip>
          <a:srcRect l="5275" r="10562"/>
          <a:stretch/>
        </p:blipFill>
        <p:spPr>
          <a:xfrm>
            <a:off x="454164" y="816191"/>
            <a:ext cx="3614564" cy="3665808"/>
          </a:xfrm>
          <a:prstGeom prst="rect">
            <a:avLst/>
          </a:prstGeom>
        </p:spPr>
      </p:pic>
      <p:pic>
        <p:nvPicPr>
          <p:cNvPr id="8" name="Immagine 7" descr="Immagine che contiene esterni, campo, erba, oceano&#10;&#10;Descrizione generata automaticamente">
            <a:extLst>
              <a:ext uri="{FF2B5EF4-FFF2-40B4-BE49-F238E27FC236}">
                <a16:creationId xmlns:a16="http://schemas.microsoft.com/office/drawing/2014/main" id="{B47410BB-F9AF-4A35-ADFA-EFDDC7B60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056" y="830699"/>
            <a:ext cx="3645000" cy="3645000"/>
          </a:xfrm>
          <a:prstGeom prst="rect">
            <a:avLst/>
          </a:prstGeom>
        </p:spPr>
      </p:pic>
      <p:pic>
        <p:nvPicPr>
          <p:cNvPr id="10" name="Immagine 9" descr="Immagine che contiene esterni, persona, erba, uomo&#10;&#10;Descrizione generata automaticamente">
            <a:extLst>
              <a:ext uri="{FF2B5EF4-FFF2-40B4-BE49-F238E27FC236}">
                <a16:creationId xmlns:a16="http://schemas.microsoft.com/office/drawing/2014/main" id="{F897E027-2E31-416E-A4E7-EF9786C552AB}"/>
              </a:ext>
            </a:extLst>
          </p:cNvPr>
          <p:cNvPicPr>
            <a:picLocks noChangeAspect="1"/>
          </p:cNvPicPr>
          <p:nvPr/>
        </p:nvPicPr>
        <p:blipFill rotWithShape="1">
          <a:blip r:embed="rId7">
            <a:extLst>
              <a:ext uri="{28A0092B-C50C-407E-A947-70E740481C1C}">
                <a14:useLocalDpi xmlns:a14="http://schemas.microsoft.com/office/drawing/2010/main" val="0"/>
              </a:ext>
            </a:extLst>
          </a:blip>
          <a:srcRect l="779" r="3830"/>
          <a:stretch/>
        </p:blipFill>
        <p:spPr>
          <a:xfrm>
            <a:off x="323528" y="824399"/>
            <a:ext cx="3766528" cy="3672108"/>
          </a:xfrm>
          <a:prstGeom prst="rect">
            <a:avLst/>
          </a:prstGeom>
        </p:spPr>
      </p:pic>
    </p:spTree>
    <p:extLst>
      <p:ext uri="{BB962C8B-B14F-4D97-AF65-F5344CB8AC3E}">
        <p14:creationId xmlns:p14="http://schemas.microsoft.com/office/powerpoint/2010/main" val="3744108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500"/>
                                        <p:tgtEl>
                                          <p:spTgt spid="1638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xEl>
                                              <p:pRg st="1" end="1"/>
                                            </p:txEl>
                                          </p:spTgt>
                                        </p:tgtEl>
                                        <p:attrNameLst>
                                          <p:attrName>style.visibility</p:attrName>
                                        </p:attrNameLst>
                                      </p:cBhvr>
                                      <p:to>
                                        <p:strVal val="visible"/>
                                      </p:to>
                                    </p:set>
                                    <p:animEffect transition="in" filter="fade">
                                      <p:cBhvr>
                                        <p:cTn id="10" dur="500"/>
                                        <p:tgtEl>
                                          <p:spTgt spid="1638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386">
                                            <p:txEl>
                                              <p:pRg st="2" end="2"/>
                                            </p:txEl>
                                          </p:spTgt>
                                        </p:tgtEl>
                                        <p:attrNameLst>
                                          <p:attrName>style.visibility</p:attrName>
                                        </p:attrNameLst>
                                      </p:cBhvr>
                                      <p:to>
                                        <p:strVal val="visible"/>
                                      </p:to>
                                    </p:set>
                                    <p:animEffect transition="in" filter="fade">
                                      <p:cBhvr>
                                        <p:cTn id="18" dur="500"/>
                                        <p:tgtEl>
                                          <p:spTgt spid="1638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386">
                                            <p:txEl>
                                              <p:pRg st="3" end="3"/>
                                            </p:txEl>
                                          </p:spTgt>
                                        </p:tgtEl>
                                        <p:attrNameLst>
                                          <p:attrName>style.visibility</p:attrName>
                                        </p:attrNameLst>
                                      </p:cBhvr>
                                      <p:to>
                                        <p:strVal val="visible"/>
                                      </p:to>
                                    </p:set>
                                    <p:animEffect transition="in" filter="fade">
                                      <p:cBhvr>
                                        <p:cTn id="21" dur="500"/>
                                        <p:tgtEl>
                                          <p:spTgt spid="1638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386">
                                            <p:txEl>
                                              <p:pRg st="4" end="4"/>
                                            </p:txEl>
                                          </p:spTgt>
                                        </p:tgtEl>
                                        <p:attrNameLst>
                                          <p:attrName>style.visibility</p:attrName>
                                        </p:attrNameLst>
                                      </p:cBhvr>
                                      <p:to>
                                        <p:strVal val="visible"/>
                                      </p:to>
                                    </p:set>
                                    <p:animEffect transition="in" filter="fade">
                                      <p:cBhvr>
                                        <p:cTn id="29" dur="500"/>
                                        <p:tgtEl>
                                          <p:spTgt spid="1638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386">
                                            <p:txEl>
                                              <p:pRg st="5" end="5"/>
                                            </p:txEl>
                                          </p:spTgt>
                                        </p:tgtEl>
                                        <p:attrNameLst>
                                          <p:attrName>style.visibility</p:attrName>
                                        </p:attrNameLst>
                                      </p:cBhvr>
                                      <p:to>
                                        <p:strVal val="visible"/>
                                      </p:to>
                                    </p:set>
                                    <p:animEffect transition="in" filter="fade">
                                      <p:cBhvr>
                                        <p:cTn id="32" dur="500"/>
                                        <p:tgtEl>
                                          <p:spTgt spid="16386">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386">
                                            <p:txEl>
                                              <p:pRg st="6" end="6"/>
                                            </p:txEl>
                                          </p:spTgt>
                                        </p:tgtEl>
                                        <p:attrNameLst>
                                          <p:attrName>style.visibility</p:attrName>
                                        </p:attrNameLst>
                                      </p:cBhvr>
                                      <p:to>
                                        <p:strVal val="visible"/>
                                      </p:to>
                                    </p:set>
                                    <p:animEffect transition="in" filter="fade">
                                      <p:cBhvr>
                                        <p:cTn id="40" dur="500"/>
                                        <p:tgtEl>
                                          <p:spTgt spid="16386">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386">
                                            <p:txEl>
                                              <p:pRg st="7" end="7"/>
                                            </p:txEl>
                                          </p:spTgt>
                                        </p:tgtEl>
                                        <p:attrNameLst>
                                          <p:attrName>style.visibility</p:attrName>
                                        </p:attrNameLst>
                                      </p:cBhvr>
                                      <p:to>
                                        <p:strVal val="visible"/>
                                      </p:to>
                                    </p:set>
                                    <p:animEffect transition="in" filter="fade">
                                      <p:cBhvr>
                                        <p:cTn id="43" dur="500"/>
                                        <p:tgtEl>
                                          <p:spTgt spid="16386">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386">
                                            <p:txEl>
                                              <p:pRg st="8" end="8"/>
                                            </p:txEl>
                                          </p:spTgt>
                                        </p:tgtEl>
                                        <p:attrNameLst>
                                          <p:attrName>style.visibility</p:attrName>
                                        </p:attrNameLst>
                                      </p:cBhvr>
                                      <p:to>
                                        <p:strVal val="visible"/>
                                      </p:to>
                                    </p:set>
                                    <p:animEffect transition="in" filter="fade">
                                      <p:cBhvr>
                                        <p:cTn id="51" dur="500"/>
                                        <p:tgtEl>
                                          <p:spTgt spid="16386">
                                            <p:txEl>
                                              <p:pRg st="8" end="8"/>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6386">
                                            <p:txEl>
                                              <p:pRg st="9" end="9"/>
                                            </p:txEl>
                                          </p:spTgt>
                                        </p:tgtEl>
                                        <p:attrNameLst>
                                          <p:attrName>style.visibility</p:attrName>
                                        </p:attrNameLst>
                                      </p:cBhvr>
                                      <p:to>
                                        <p:strVal val="visible"/>
                                      </p:to>
                                    </p:set>
                                    <p:animEffect transition="in" filter="fade">
                                      <p:cBhvr>
                                        <p:cTn id="54" dur="500"/>
                                        <p:tgtEl>
                                          <p:spTgt spid="16386">
                                            <p:txEl>
                                              <p:pRg st="9" end="9"/>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49263" y="134541"/>
            <a:ext cx="8011170" cy="367903"/>
          </a:xfrm>
        </p:spPr>
        <p:txBody>
          <a:bodyPr/>
          <a:lstStyle/>
          <a:p>
            <a:r>
              <a:rPr lang="it-IT" dirty="0">
                <a:cs typeface="Trebuchet MS" pitchFamily="34" charset="0"/>
              </a:rPr>
              <a:t>Impatto dei cambiamenti climatici </a:t>
            </a:r>
            <a:r>
              <a:rPr lang="it-IT" dirty="0"/>
              <a:t>nella SSL</a:t>
            </a:r>
            <a:r>
              <a:rPr lang="it-IT" dirty="0">
                <a:cs typeface="Trebuchet MS" pitchFamily="34" charset="0"/>
              </a:rPr>
              <a:t> nel settore forestale</a:t>
            </a:r>
          </a:p>
        </p:txBody>
      </p:sp>
      <p:sp>
        <p:nvSpPr>
          <p:cNvPr id="16386" name="Content Placeholder 2"/>
          <p:cNvSpPr>
            <a:spLocks noGrp="1"/>
          </p:cNvSpPr>
          <p:nvPr>
            <p:ph sz="half" idx="1"/>
          </p:nvPr>
        </p:nvSpPr>
        <p:spPr>
          <a:xfrm>
            <a:off x="107504" y="915566"/>
            <a:ext cx="3906713" cy="3644503"/>
          </a:xfrm>
        </p:spPr>
        <p:txBody>
          <a:bodyPr>
            <a:normAutofit/>
          </a:bodyPr>
          <a:lstStyle/>
          <a:p>
            <a:r>
              <a:rPr lang="it-IT" dirty="0"/>
              <a:t>Eventi climatici estremi</a:t>
            </a:r>
          </a:p>
          <a:p>
            <a:pPr lvl="1"/>
            <a:r>
              <a:rPr lang="it-IT" dirty="0"/>
              <a:t>L’aumento di incendi, tempeste e frane ha portato ad un aumento di incidenti negli ultimi anni</a:t>
            </a:r>
          </a:p>
          <a:p>
            <a:r>
              <a:rPr lang="it-IT" dirty="0"/>
              <a:t>Condizioni di siccità</a:t>
            </a:r>
          </a:p>
          <a:p>
            <a:pPr lvl="1"/>
            <a:r>
              <a:rPr lang="it-IT" dirty="0"/>
              <a:t>Caduta di rami, rottura di tronchi</a:t>
            </a:r>
          </a:p>
          <a:p>
            <a:r>
              <a:rPr lang="it-IT" dirty="0"/>
              <a:t>Salute mentale</a:t>
            </a:r>
          </a:p>
          <a:p>
            <a:pPr lvl="1"/>
            <a:r>
              <a:rPr lang="it-IT" dirty="0"/>
              <a:t>Distress, perdite finanziarie e altri problemi correlati (imprenditori forestali)</a:t>
            </a:r>
          </a:p>
          <a:p>
            <a:pPr lvl="1"/>
            <a:endParaRPr lang="it-IT" dirty="0"/>
          </a:p>
          <a:p>
            <a:pPr marL="252412" lvl="1" indent="0">
              <a:buNone/>
            </a:pPr>
            <a:endParaRPr lang="it-IT" dirty="0"/>
          </a:p>
          <a:p>
            <a:endParaRPr lang="en-GB" dirty="0"/>
          </a:p>
        </p:txBody>
      </p:sp>
      <p:pic>
        <p:nvPicPr>
          <p:cNvPr id="8" name="Immagine 7" descr="Immagine che contiene esterni, erba, fuoco, sfocato&#10;&#10;Descrizione generata automaticamente">
            <a:extLst>
              <a:ext uri="{FF2B5EF4-FFF2-40B4-BE49-F238E27FC236}">
                <a16:creationId xmlns:a16="http://schemas.microsoft.com/office/drawing/2014/main" id="{5D623638-0195-46C9-ADDA-0E91C81D5B04}"/>
              </a:ext>
            </a:extLst>
          </p:cNvPr>
          <p:cNvPicPr>
            <a:picLocks noChangeAspect="1"/>
          </p:cNvPicPr>
          <p:nvPr/>
        </p:nvPicPr>
        <p:blipFill rotWithShape="1">
          <a:blip r:embed="rId3">
            <a:extLst>
              <a:ext uri="{28A0092B-C50C-407E-A947-70E740481C1C}">
                <a14:useLocalDpi xmlns:a14="http://schemas.microsoft.com/office/drawing/2010/main" val="0"/>
              </a:ext>
            </a:extLst>
          </a:blip>
          <a:srcRect l="8171" r="15075"/>
          <a:stretch/>
        </p:blipFill>
        <p:spPr>
          <a:xfrm>
            <a:off x="4211960" y="954261"/>
            <a:ext cx="4734669" cy="3234978"/>
          </a:xfrm>
          <a:prstGeom prst="rect">
            <a:avLst/>
          </a:prstGeom>
        </p:spPr>
      </p:pic>
      <p:pic>
        <p:nvPicPr>
          <p:cNvPr id="7" name="Immagine 6">
            <a:extLst>
              <a:ext uri="{FF2B5EF4-FFF2-40B4-BE49-F238E27FC236}">
                <a16:creationId xmlns:a16="http://schemas.microsoft.com/office/drawing/2014/main" id="{461DA6B4-F829-470D-A5ED-2883DE18F01F}"/>
              </a:ext>
            </a:extLst>
          </p:cNvPr>
          <p:cNvPicPr>
            <a:picLocks noChangeAspect="1"/>
          </p:cNvPicPr>
          <p:nvPr/>
        </p:nvPicPr>
        <p:blipFill>
          <a:blip r:embed="rId4"/>
          <a:stretch>
            <a:fillRect/>
          </a:stretch>
        </p:blipFill>
        <p:spPr>
          <a:xfrm>
            <a:off x="4219029" y="954262"/>
            <a:ext cx="4727600" cy="3251736"/>
          </a:xfrm>
          <a:prstGeom prst="rect">
            <a:avLst/>
          </a:prstGeom>
        </p:spPr>
      </p:pic>
      <p:pic>
        <p:nvPicPr>
          <p:cNvPr id="10" name="Immagine 9" descr="Immagine che contiene esterni, erba, persona, albero&#10;&#10;Descrizione generata automaticamente">
            <a:extLst>
              <a:ext uri="{FF2B5EF4-FFF2-40B4-BE49-F238E27FC236}">
                <a16:creationId xmlns:a16="http://schemas.microsoft.com/office/drawing/2014/main" id="{F324DA7A-BBFE-4F8C-9F9B-4996DBAFEBCA}"/>
              </a:ext>
            </a:extLst>
          </p:cNvPr>
          <p:cNvPicPr>
            <a:picLocks noChangeAspect="1"/>
          </p:cNvPicPr>
          <p:nvPr/>
        </p:nvPicPr>
        <p:blipFill rotWithShape="1">
          <a:blip r:embed="rId5">
            <a:extLst>
              <a:ext uri="{28A0092B-C50C-407E-A947-70E740481C1C}">
                <a14:useLocalDpi xmlns:a14="http://schemas.microsoft.com/office/drawing/2010/main" val="0"/>
              </a:ext>
            </a:extLst>
          </a:blip>
          <a:srcRect l="4274" r="8543"/>
          <a:stretch/>
        </p:blipFill>
        <p:spPr>
          <a:xfrm>
            <a:off x="4219029" y="954261"/>
            <a:ext cx="4700622" cy="3254066"/>
          </a:xfrm>
          <a:prstGeom prst="rect">
            <a:avLst/>
          </a:prstGeom>
        </p:spPr>
      </p:pic>
    </p:spTree>
    <p:extLst>
      <p:ext uri="{BB962C8B-B14F-4D97-AF65-F5344CB8AC3E}">
        <p14:creationId xmlns:p14="http://schemas.microsoft.com/office/powerpoint/2010/main" val="2059735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500"/>
                                        <p:tgtEl>
                                          <p:spTgt spid="1638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xEl>
                                              <p:pRg st="1" end="1"/>
                                            </p:txEl>
                                          </p:spTgt>
                                        </p:tgtEl>
                                        <p:attrNameLst>
                                          <p:attrName>style.visibility</p:attrName>
                                        </p:attrNameLst>
                                      </p:cBhvr>
                                      <p:to>
                                        <p:strVal val="visible"/>
                                      </p:to>
                                    </p:set>
                                    <p:animEffect transition="in" filter="fade">
                                      <p:cBhvr>
                                        <p:cTn id="10" dur="500"/>
                                        <p:tgtEl>
                                          <p:spTgt spid="1638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386">
                                            <p:txEl>
                                              <p:pRg st="2" end="2"/>
                                            </p:txEl>
                                          </p:spTgt>
                                        </p:tgtEl>
                                        <p:attrNameLst>
                                          <p:attrName>style.visibility</p:attrName>
                                        </p:attrNameLst>
                                      </p:cBhvr>
                                      <p:to>
                                        <p:strVal val="visible"/>
                                      </p:to>
                                    </p:set>
                                    <p:animEffect transition="in" filter="fade">
                                      <p:cBhvr>
                                        <p:cTn id="18" dur="500"/>
                                        <p:tgtEl>
                                          <p:spTgt spid="1638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386">
                                            <p:txEl>
                                              <p:pRg st="3" end="3"/>
                                            </p:txEl>
                                          </p:spTgt>
                                        </p:tgtEl>
                                        <p:attrNameLst>
                                          <p:attrName>style.visibility</p:attrName>
                                        </p:attrNameLst>
                                      </p:cBhvr>
                                      <p:to>
                                        <p:strVal val="visible"/>
                                      </p:to>
                                    </p:set>
                                    <p:animEffect transition="in" filter="fade">
                                      <p:cBhvr>
                                        <p:cTn id="21" dur="500"/>
                                        <p:tgtEl>
                                          <p:spTgt spid="1638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386">
                                            <p:txEl>
                                              <p:pRg st="4" end="4"/>
                                            </p:txEl>
                                          </p:spTgt>
                                        </p:tgtEl>
                                        <p:attrNameLst>
                                          <p:attrName>style.visibility</p:attrName>
                                        </p:attrNameLst>
                                      </p:cBhvr>
                                      <p:to>
                                        <p:strVal val="visible"/>
                                      </p:to>
                                    </p:set>
                                    <p:animEffect transition="in" filter="fade">
                                      <p:cBhvr>
                                        <p:cTn id="29" dur="500"/>
                                        <p:tgtEl>
                                          <p:spTgt spid="1638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386">
                                            <p:txEl>
                                              <p:pRg st="5" end="5"/>
                                            </p:txEl>
                                          </p:spTgt>
                                        </p:tgtEl>
                                        <p:attrNameLst>
                                          <p:attrName>style.visibility</p:attrName>
                                        </p:attrNameLst>
                                      </p:cBhvr>
                                      <p:to>
                                        <p:strVal val="visible"/>
                                      </p:to>
                                    </p:set>
                                    <p:animEffect transition="in" filter="fade">
                                      <p:cBhvr>
                                        <p:cTn id="32" dur="500"/>
                                        <p:tgtEl>
                                          <p:spTgt spid="16386">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UOSHA Campaign 2013">
  <a:themeElements>
    <a:clrScheme name="EU-OSHA Healthy Workplaces Campaign">
      <a:dk1>
        <a:srgbClr val="000000"/>
      </a:dk1>
      <a:lt1>
        <a:srgbClr val="FFFFFF"/>
      </a:lt1>
      <a:dk2>
        <a:srgbClr val="003399"/>
      </a:dk2>
      <a:lt2>
        <a:srgbClr val="FFFFFF"/>
      </a:lt2>
      <a:accent1>
        <a:srgbClr val="003399"/>
      </a:accent1>
      <a:accent2>
        <a:srgbClr val="ACC700"/>
      </a:accent2>
      <a:accent3>
        <a:srgbClr val="B1B3B4"/>
      </a:accent3>
      <a:accent4>
        <a:srgbClr val="E64715"/>
      </a:accent4>
      <a:accent5>
        <a:srgbClr val="58585A"/>
      </a:accent5>
      <a:accent6>
        <a:srgbClr val="DEE999"/>
      </a:accent6>
      <a:hlink>
        <a:srgbClr val="003399"/>
      </a:hlink>
      <a:folHlink>
        <a:srgbClr val="B1B3B4"/>
      </a:folHlink>
    </a:clrScheme>
    <a:fontScheme name="EUOSHA Corporate">
      <a:maj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UOSHA Corporate">
      <a:fillStyleLst>
        <a:solidFill>
          <a:schemeClr val="phClr"/>
        </a:solidFill>
        <a:gradFill rotWithShape="1">
          <a:gsLst>
            <a:gs pos="0">
              <a:schemeClr val="phClr">
                <a:tint val="50000"/>
                <a:satMod val="300000"/>
                <a:lumMod val="100000"/>
              </a:schemeClr>
            </a:gs>
            <a:gs pos="100000">
              <a:schemeClr val="phClr">
                <a:tint val="90000"/>
              </a:schemeClr>
            </a:gs>
          </a:gsLst>
          <a:lin ang="16200000" scaled="1"/>
        </a:gradFill>
        <a:gradFill rotWithShape="1">
          <a:gsLst>
            <a:gs pos="0">
              <a:schemeClr val="phClr">
                <a:tint val="100000"/>
                <a:shade val="51000"/>
                <a:satMod val="130000"/>
                <a:lumMod val="100000"/>
              </a:schemeClr>
            </a:gs>
            <a:gs pos="100000">
              <a:schemeClr val="phClr">
                <a:shade val="90000"/>
                <a:lumMod val="90000"/>
              </a:schemeClr>
            </a:gs>
          </a:gsLst>
          <a:lin ang="5400000" scaled="0"/>
        </a:gradFill>
      </a:fillStyleLst>
      <a:lnStyleLst>
        <a:ln w="9525"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
              <a:rot lat="0" lon="0" rev="5400000"/>
            </a:lightRig>
          </a:scene3d>
          <a:sp3d>
            <a:bevelT w="25400" h="38100"/>
          </a:sp3d>
        </a:effectStyle>
      </a:effectStyleLst>
      <a:bgFillStyleLst>
        <a:solidFill>
          <a:schemeClr val="phClr"/>
        </a:solidFill>
        <a:gradFill rotWithShape="1">
          <a:gsLst>
            <a:gs pos="0">
              <a:schemeClr val="phClr">
                <a:tint val="40000"/>
                <a:shade val="100000"/>
                <a:hueMod val="100000"/>
                <a:satMod val="350000"/>
                <a:lumMod val="100000"/>
              </a:schemeClr>
            </a:gs>
            <a:gs pos="92000">
              <a:schemeClr val="phClr">
                <a:shade val="88000"/>
                <a:hueMod val="96000"/>
                <a:satMod val="120000"/>
                <a:lumMod val="74000"/>
              </a:schemeClr>
            </a:gs>
          </a:gsLst>
          <a:path path="circle">
            <a:fillToRect l="50000" t="-80000" r="50000" b="180000"/>
          </a:path>
        </a:gradFill>
        <a:gradFill rotWithShape="1">
          <a:gsLst>
            <a:gs pos="0">
              <a:schemeClr val="phClr">
                <a:tint val="80000"/>
                <a:shade val="100000"/>
                <a:hueMod val="100000"/>
                <a:satMod val="300000"/>
                <a:lumMod val="100000"/>
              </a:schemeClr>
            </a:gs>
            <a:gs pos="100000">
              <a:schemeClr val="phClr">
                <a:shade val="84000"/>
                <a:hueMod val="96000"/>
                <a:satMod val="120000"/>
                <a:lumMod val="80000"/>
              </a:schemeClr>
            </a:gs>
          </a:gsLst>
          <a:path path="circle">
            <a:fillToRect l="50000" t="50000" r="50000" b="50000"/>
          </a:path>
        </a:gradFill>
      </a:bgFillStyleLst>
    </a:fmtScheme>
  </a:themeElements>
  <a:objectDefaults/>
  <a:extraClrSchemeLst>
    <a:extraClrScheme>
      <a:clrScheme name="EUOSHA Campaign 2013 1">
        <a:dk1>
          <a:srgbClr val="003399"/>
        </a:dk1>
        <a:lt1>
          <a:srgbClr val="FFFFFF"/>
        </a:lt1>
        <a:dk2>
          <a:srgbClr val="000000"/>
        </a:dk2>
        <a:lt2>
          <a:srgbClr val="FFFFFF"/>
        </a:lt2>
        <a:accent1>
          <a:srgbClr val="003399"/>
        </a:accent1>
        <a:accent2>
          <a:srgbClr val="ACC700"/>
        </a:accent2>
        <a:accent3>
          <a:srgbClr val="AAAAAA"/>
        </a:accent3>
        <a:accent4>
          <a:srgbClr val="DADADA"/>
        </a:accent4>
        <a:accent5>
          <a:srgbClr val="AAADCA"/>
        </a:accent5>
        <a:accent6>
          <a:srgbClr val="9BB400"/>
        </a:accent6>
        <a:hlink>
          <a:srgbClr val="003399"/>
        </a:hlink>
        <a:folHlink>
          <a:srgbClr val="B1B3B4"/>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EUOSHA Campaign 2013</Template>
  <TotalTime>2188</TotalTime>
  <Words>3575</Words>
  <Application>Microsoft Office PowerPoint</Application>
  <PresentationFormat>Presentazione su schermo (16:9)</PresentationFormat>
  <Paragraphs>156</Paragraphs>
  <Slides>15</Slides>
  <Notes>15</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15</vt:i4>
      </vt:variant>
    </vt:vector>
  </HeadingPairs>
  <TitlesOfParts>
    <vt:vector size="20" baseType="lpstr">
      <vt:lpstr>Arial</vt:lpstr>
      <vt:lpstr>Calibri</vt:lpstr>
      <vt:lpstr>Courier New</vt:lpstr>
      <vt:lpstr>Wingdings</vt:lpstr>
      <vt:lpstr>EUOSHA Campaign 2013</vt:lpstr>
      <vt:lpstr>Il futuro della prevenzione in agricoltura secondo EU-OSHA Massimo Cecchini (Università della Tuscia)</vt:lpstr>
      <vt:lpstr>Presentazione standard di PowerPoint</vt:lpstr>
      <vt:lpstr>I 9 obiettivi della PAC</vt:lpstr>
      <vt:lpstr>Futuro dell’agricoltura</vt:lpstr>
      <vt:lpstr>Sfide future per la SSL nel settore agricolo e forestale</vt:lpstr>
      <vt:lpstr>Smart farming e altri sviluppi tecnologici</vt:lpstr>
      <vt:lpstr>Aspetti da considerare</vt:lpstr>
      <vt:lpstr>Impatto dei cambiamenti climatici nella SSL in agricoltura</vt:lpstr>
      <vt:lpstr>Impatto dei cambiamenti climatici nella SSL nel settore forestale</vt:lpstr>
      <vt:lpstr>Cambiamenti sociali e SSL</vt:lpstr>
      <vt:lpstr>Trend del mercato del lavoro e impatto sulla SSL</vt:lpstr>
      <vt:lpstr>Conclusioni</vt:lpstr>
      <vt:lpstr>Sviluppi futuri</vt:lpstr>
      <vt:lpstr>Sviluppi futuri</vt:lpstr>
      <vt:lpstr>Presentazione standard di PowerPoint</vt:lpstr>
    </vt:vector>
  </TitlesOfParts>
  <Company>Translation Centre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Translation Centre</dc:creator>
  <cp:lastModifiedBy>Massimo Cecchini</cp:lastModifiedBy>
  <cp:revision>190</cp:revision>
  <cp:lastPrinted>2020-10-21T21:35:39Z</cp:lastPrinted>
  <dcterms:created xsi:type="dcterms:W3CDTF">2013-12-10T11:16:49Z</dcterms:created>
  <dcterms:modified xsi:type="dcterms:W3CDTF">2020-10-21T21:53:36Z</dcterms:modified>
</cp:coreProperties>
</file>